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3"/>
  </p:notesMasterIdLst>
  <p:handoutMasterIdLst>
    <p:handoutMasterId r:id="rId34"/>
  </p:handoutMasterIdLst>
  <p:sldIdLst>
    <p:sldId id="362" r:id="rId2"/>
    <p:sldId id="384" r:id="rId3"/>
    <p:sldId id="407" r:id="rId4"/>
    <p:sldId id="408" r:id="rId5"/>
    <p:sldId id="403" r:id="rId6"/>
    <p:sldId id="386" r:id="rId7"/>
    <p:sldId id="389" r:id="rId8"/>
    <p:sldId id="391" r:id="rId9"/>
    <p:sldId id="394" r:id="rId10"/>
    <p:sldId id="409" r:id="rId11"/>
    <p:sldId id="404" r:id="rId12"/>
    <p:sldId id="395" r:id="rId13"/>
    <p:sldId id="412" r:id="rId14"/>
    <p:sldId id="396" r:id="rId15"/>
    <p:sldId id="416" r:id="rId16"/>
    <p:sldId id="410" r:id="rId17"/>
    <p:sldId id="405" r:id="rId18"/>
    <p:sldId id="398" r:id="rId19"/>
    <p:sldId id="413" r:id="rId20"/>
    <p:sldId id="399" r:id="rId21"/>
    <p:sldId id="421" r:id="rId22"/>
    <p:sldId id="422" r:id="rId23"/>
    <p:sldId id="423" r:id="rId24"/>
    <p:sldId id="424" r:id="rId25"/>
    <p:sldId id="426" r:id="rId26"/>
    <p:sldId id="400" r:id="rId27"/>
    <p:sldId id="411" r:id="rId28"/>
    <p:sldId id="406" r:id="rId29"/>
    <p:sldId id="401" r:id="rId30"/>
    <p:sldId id="414" r:id="rId31"/>
    <p:sldId id="402" r:id="rId32"/>
  </p:sldIdLst>
  <p:sldSz cx="9144000" cy="6858000" type="letter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9A"/>
    <a:srgbClr val="FF7575"/>
    <a:srgbClr val="CC0000"/>
    <a:srgbClr val="FFD44B"/>
    <a:srgbClr val="FFCCFF"/>
    <a:srgbClr val="FFFF99"/>
    <a:srgbClr val="BCE292"/>
    <a:srgbClr val="009242"/>
    <a:srgbClr val="E28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434" autoAdjust="0"/>
  </p:normalViewPr>
  <p:slideViewPr>
    <p:cSldViewPr>
      <p:cViewPr varScale="1">
        <p:scale>
          <a:sx n="74" d="100"/>
          <a:sy n="74" d="100"/>
        </p:scale>
        <p:origin x="16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796" y="4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7" tIns="45744" rIns="91487" bIns="45744" numCol="1" anchor="t" anchorCtr="0" compatLnSpc="1">
            <a:prstTxWarp prst="textNoShape">
              <a:avLst/>
            </a:prstTxWarp>
          </a:bodyPr>
          <a:lstStyle>
            <a:lvl1pPr defTabSz="91441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40" y="1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7" tIns="45744" rIns="91487" bIns="45744" numCol="1" anchor="t" anchorCtr="0" compatLnSpc="1">
            <a:prstTxWarp prst="textNoShape">
              <a:avLst/>
            </a:prstTxWarp>
          </a:bodyPr>
          <a:lstStyle>
            <a:lvl1pPr algn="r" defTabSz="91441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89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7" tIns="45744" rIns="91487" bIns="45744" numCol="1" anchor="b" anchorCtr="0" compatLnSpc="1">
            <a:prstTxWarp prst="textNoShape">
              <a:avLst/>
            </a:prstTxWarp>
          </a:bodyPr>
          <a:lstStyle>
            <a:lvl1pPr defTabSz="91441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89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4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7" tIns="45744" rIns="91487" bIns="45744" numCol="1" anchor="b" anchorCtr="0" compatLnSpc="1">
            <a:prstTxWarp prst="textNoShape">
              <a:avLst/>
            </a:prstTxWarp>
          </a:bodyPr>
          <a:lstStyle>
            <a:lvl1pPr algn="r" defTabSz="91441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07971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6" tIns="48323" rIns="96646" bIns="48323" numCol="1" anchor="t" anchorCtr="0" compatLnSpc="1">
            <a:prstTxWarp prst="textNoShape">
              <a:avLst/>
            </a:prstTxWarp>
          </a:bodyPr>
          <a:lstStyle>
            <a:lvl1pPr defTabSz="96503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40" y="1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6" tIns="48323" rIns="96646" bIns="48323" numCol="1" anchor="t" anchorCtr="0" compatLnSpc="1">
            <a:prstTxWarp prst="textNoShape">
              <a:avLst/>
            </a:prstTxWarp>
          </a:bodyPr>
          <a:lstStyle>
            <a:lvl1pPr algn="r" defTabSz="96503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6913"/>
            <a:ext cx="4643438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3250"/>
            <a:ext cx="5607050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6" tIns="48323" rIns="96646" bIns="483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 noProof="0"/>
              <a:t>Haga clic para modificar el estilo de texto del patrón</a:t>
            </a:r>
          </a:p>
          <a:p>
            <a:pPr lvl="1"/>
            <a:r>
              <a:rPr lang="es-MX" noProof="0"/>
              <a:t>Segundo nivel</a:t>
            </a:r>
          </a:p>
          <a:p>
            <a:pPr lvl="2"/>
            <a:r>
              <a:rPr lang="es-MX" noProof="0"/>
              <a:t>Tercer nivel</a:t>
            </a:r>
          </a:p>
          <a:p>
            <a:pPr lvl="3"/>
            <a:r>
              <a:rPr lang="es-MX" noProof="0"/>
              <a:t>Cuarto nivel</a:t>
            </a:r>
          </a:p>
          <a:p>
            <a:pPr lvl="4"/>
            <a:r>
              <a:rPr lang="es-MX" noProof="0"/>
              <a:t>Quinto nivel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6" tIns="48323" rIns="96646" bIns="48323" numCol="1" anchor="b" anchorCtr="0" compatLnSpc="1">
            <a:prstTxWarp prst="textNoShape">
              <a:avLst/>
            </a:prstTxWarp>
          </a:bodyPr>
          <a:lstStyle>
            <a:lvl1pPr defTabSz="96503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4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6" tIns="48323" rIns="96646" bIns="48323" numCol="1" anchor="b" anchorCtr="0" compatLnSpc="1">
            <a:prstTxWarp prst="textNoShape">
              <a:avLst/>
            </a:prstTxWarp>
          </a:bodyPr>
          <a:lstStyle>
            <a:lvl1pPr algn="r" defTabSz="965035">
              <a:defRPr sz="1300">
                <a:latin typeface="Arial" charset="0"/>
              </a:defRPr>
            </a:lvl1pPr>
          </a:lstStyle>
          <a:p>
            <a:pPr>
              <a:defRPr/>
            </a:pPr>
            <a:fld id="{65FE90AC-9900-4F52-9005-32A3107ABD5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42988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44827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108B6-2C93-47BE-80D6-E2236BCF2FF1}" type="datetimeFigureOut">
              <a:rPr lang="es-MX"/>
              <a:pPr>
                <a:defRPr/>
              </a:pPr>
              <a:t>06/03/2025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0505F-220E-448A-8609-E6D6EC33149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DFA7E-913F-405D-ACEA-1984A52C12AA}" type="datetimeFigureOut">
              <a:rPr lang="es-MX"/>
              <a:pPr>
                <a:defRPr/>
              </a:pPr>
              <a:t>06/03/2025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9D43A-80FB-4B7A-8278-747F2E552CF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F845B-4C4A-40B7-97B5-6263FDD31746}" type="datetimeFigureOut">
              <a:rPr lang="es-MX"/>
              <a:pPr>
                <a:defRPr/>
              </a:pPr>
              <a:t>06/03/2025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E42-C2AD-4875-B7AD-09CD57C7058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59A19-32BC-4FE4-895E-57B04A4D0BCF}" type="datetimeFigureOut">
              <a:rPr lang="es-MX"/>
              <a:pPr>
                <a:defRPr/>
              </a:pPr>
              <a:t>06/03/2025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69398-9C67-4527-85AB-CBB16F5AD64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515B8-101B-4741-9C3D-91D610508F7C}" type="datetimeFigureOut">
              <a:rPr lang="es-MX"/>
              <a:pPr>
                <a:defRPr/>
              </a:pPr>
              <a:t>06/03/2025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EA5BE-8D3E-4802-A1A8-A80411B8A7B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8FD1B-07E2-41A2-9961-B2CEC346BF05}" type="datetimeFigureOut">
              <a:rPr lang="es-MX"/>
              <a:pPr>
                <a:defRPr/>
              </a:pPr>
              <a:t>06/03/2025</a:t>
            </a:fld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34030-4571-4DD3-964A-D239627C7F7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0AB7B-CCE9-4B9B-8DB4-326BCE230107}" type="datetimeFigureOut">
              <a:rPr lang="es-MX"/>
              <a:pPr>
                <a:defRPr/>
              </a:pPr>
              <a:t>06/03/2025</a:t>
            </a:fld>
            <a:endParaRPr lang="es-MX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D4445-D801-4766-A458-DD53E358631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66D2C-AA77-470F-A852-5218AEF7A101}" type="datetimeFigureOut">
              <a:rPr lang="es-MX"/>
              <a:pPr>
                <a:defRPr/>
              </a:pPr>
              <a:t>06/03/2025</a:t>
            </a:fld>
            <a:endParaRPr lang="es-MX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B0357-B12A-472E-89C4-C2A8C72F6EB9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AE277-5A0F-4085-94C7-CE24BD755731}" type="datetimeFigureOut">
              <a:rPr lang="es-MX"/>
              <a:pPr>
                <a:defRPr/>
              </a:pPr>
              <a:t>06/03/2025</a:t>
            </a:fld>
            <a:endParaRPr lang="es-MX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2FD58-185A-4D9D-AE66-154BEC84927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8B19C-C73B-44D6-8F39-1F4C1A216FE4}" type="datetimeFigureOut">
              <a:rPr lang="es-MX"/>
              <a:pPr>
                <a:defRPr/>
              </a:pPr>
              <a:t>06/03/2025</a:t>
            </a:fld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A4BC1-2189-47AC-8FA8-287D4D9E3C8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37337-73B0-43E7-8264-F47CC2E3F614}" type="datetimeFigureOut">
              <a:rPr lang="es-MX"/>
              <a:pPr>
                <a:defRPr/>
              </a:pPr>
              <a:t>06/03/2025</a:t>
            </a:fld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2CA4D-9B18-4263-BB2A-23CE29D7F009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BCDEAD3C-75F4-470B-AA3E-B375E312E9AD}" type="datetimeFigureOut">
              <a:rPr lang="es-MX"/>
              <a:pPr>
                <a:defRPr/>
              </a:pPr>
              <a:t>06/03/2025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C69479E-AF30-4CA3-A0BB-2EAF0F4092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7" name="6 CuadroTexto"/>
          <p:cNvSpPr txBox="1"/>
          <p:nvPr userDrawn="1"/>
        </p:nvSpPr>
        <p:spPr>
          <a:xfrm>
            <a:off x="0" y="5906227"/>
            <a:ext cx="338437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b="1" dirty="0"/>
              <a:t>Área responsable:</a:t>
            </a:r>
          </a:p>
          <a:p>
            <a:r>
              <a:rPr lang="es-MX" sz="1050" b="1" dirty="0" smtClean="0"/>
              <a:t>Vacante</a:t>
            </a:r>
            <a:endParaRPr lang="es-MX" sz="1050" b="1" dirty="0"/>
          </a:p>
          <a:p>
            <a:r>
              <a:rPr lang="es-MX" sz="1050" b="1" dirty="0"/>
              <a:t>Subdirección Médica</a:t>
            </a:r>
          </a:p>
          <a:p>
            <a:r>
              <a:rPr lang="es-MX" sz="1050" b="1" dirty="0"/>
              <a:t>Fecha de actualización: </a:t>
            </a:r>
            <a:r>
              <a:rPr lang="es-MX" sz="1050" b="1" dirty="0" smtClean="0"/>
              <a:t>28/02/2025</a:t>
            </a:r>
            <a:endParaRPr lang="es-MX" sz="1050" b="1" dirty="0"/>
          </a:p>
          <a:p>
            <a:r>
              <a:rPr lang="es-MX" sz="1050" b="1" dirty="0"/>
              <a:t>Fecha de validación: </a:t>
            </a:r>
            <a:r>
              <a:rPr lang="es-MX" sz="1050" b="1" dirty="0" smtClean="0"/>
              <a:t>28/02/2025</a:t>
            </a:r>
            <a:endParaRPr lang="es-MX" sz="1050" b="1" dirty="0"/>
          </a:p>
        </p:txBody>
      </p:sp>
      <p:pic>
        <p:nvPicPr>
          <p:cNvPr id="9" name="Imagen 2"/>
          <p:cNvPicPr>
            <a:picLocks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692" y="-27384"/>
            <a:ext cx="6135636" cy="863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38 CuadroTexto"/>
          <p:cNvSpPr txBox="1">
            <a:spLocks noChangeArrowheads="1"/>
          </p:cNvSpPr>
          <p:nvPr/>
        </p:nvSpPr>
        <p:spPr bwMode="auto">
          <a:xfrm>
            <a:off x="1115616" y="2837254"/>
            <a:ext cx="669530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/>
            <a:r>
              <a:rPr lang="es-MX" sz="4000" b="1" dirty="0"/>
              <a:t>I.S.S.R.E.E.I.</a:t>
            </a:r>
          </a:p>
          <a:p>
            <a:pPr marL="0" lvl="1" algn="ctr"/>
            <a:r>
              <a:rPr lang="es-MX" sz="3600" b="1" dirty="0"/>
              <a:t>CARTERA  DE  SERVICIOS</a:t>
            </a:r>
          </a:p>
          <a:p>
            <a:pPr marL="0" lvl="1" algn="ctr"/>
            <a:endParaRPr lang="es-MX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93568" y="3645024"/>
            <a:ext cx="3353437" cy="2050990"/>
          </a:xfrm>
          <a:prstGeom prst="rect">
            <a:avLst/>
          </a:prstGeom>
          <a:solidFill>
            <a:schemeClr val="tx2">
              <a:lumMod val="20000"/>
              <a:lumOff val="80000"/>
              <a:alpha val="63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3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AUXILIARES  DE DIAGNÓSTICO Y TRATAMIENTO</a:t>
            </a:r>
            <a:endParaRPr lang="es-MX" sz="1300" b="1" dirty="0">
              <a:solidFill>
                <a:prstClr val="black"/>
              </a:solidFill>
            </a:endParaRP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Laboratorio Clínico.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Radiología e Imagen</a:t>
            </a:r>
            <a:r>
              <a:rPr lang="es-ES" sz="1300" dirty="0" smtClean="0">
                <a:solidFill>
                  <a:prstClr val="black"/>
                </a:solidFill>
              </a:rPr>
              <a:t>: Estudios Simples, Estudios Contrastados y Ultrasonido</a:t>
            </a:r>
            <a:r>
              <a:rPr lang="es-ES" sz="1300" dirty="0">
                <a:solidFill>
                  <a:prstClr val="black"/>
                </a:solidFill>
              </a:rPr>
              <a:t>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Electrocardiografía.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Ecocardiografía.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Monitoreo Cardíaco Holter.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Endoscopia de tubo digestivo alto y bajo. </a:t>
            </a:r>
            <a:endParaRPr lang="es-MX" sz="1300" dirty="0">
              <a:solidFill>
                <a:prstClr val="black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791692" y="1412776"/>
            <a:ext cx="2474321" cy="47525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OFTALMOLOGÍA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Estudios </a:t>
            </a:r>
            <a:r>
              <a:rPr lang="es-ES" sz="1300" dirty="0">
                <a:solidFill>
                  <a:prstClr val="black"/>
                </a:solidFill>
              </a:rPr>
              <a:t>Oftalmológicos:</a:t>
            </a:r>
          </a:p>
          <a:p>
            <a:pPr marL="450850" indent="-177800">
              <a:buClr>
                <a:srgbClr val="C00000"/>
              </a:buClr>
              <a:buSzPct val="70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 Agudeza Visual.</a:t>
            </a:r>
          </a:p>
          <a:p>
            <a:pPr marL="450850" indent="-177800">
              <a:buClr>
                <a:srgbClr val="C00000"/>
              </a:buClr>
              <a:buSzPct val="70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 Tonometría.</a:t>
            </a:r>
          </a:p>
          <a:p>
            <a:pPr marL="450850" indent="-177800">
              <a:buClr>
                <a:srgbClr val="C00000"/>
              </a:buClr>
              <a:buSzPct val="70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 Fondo de Ojo.</a:t>
            </a:r>
          </a:p>
          <a:p>
            <a:pPr marL="450850" indent="-177800">
              <a:buClr>
                <a:srgbClr val="C00000"/>
              </a:buClr>
              <a:buSzPct val="70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 Medición de lente         </a:t>
            </a:r>
          </a:p>
          <a:p>
            <a:pPr marL="273050">
              <a:buClr>
                <a:srgbClr val="C00000"/>
              </a:buClr>
              <a:buSzPct val="70000"/>
              <a:defRPr/>
            </a:pPr>
            <a:r>
              <a:rPr lang="es-ES" sz="1300" dirty="0">
                <a:solidFill>
                  <a:prstClr val="black"/>
                </a:solidFill>
              </a:rPr>
              <a:t>      intraocular.</a:t>
            </a:r>
          </a:p>
          <a:p>
            <a:pPr marL="450850" indent="-177800">
              <a:buClr>
                <a:srgbClr val="C00000"/>
              </a:buClr>
              <a:buSzPct val="70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 Refracción.</a:t>
            </a:r>
          </a:p>
          <a:p>
            <a:pPr marL="450850" indent="-177800">
              <a:buClr>
                <a:srgbClr val="C00000"/>
              </a:buClr>
              <a:buSzPct val="70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 Fluroangiografía.</a:t>
            </a:r>
          </a:p>
          <a:p>
            <a:pPr>
              <a:buFont typeface="Arial" charset="0"/>
              <a:buChar char="•"/>
              <a:defRPr/>
            </a:pPr>
            <a:endParaRPr lang="es-ES" sz="1300" dirty="0">
              <a:solidFill>
                <a:prstClr val="black"/>
              </a:solidFill>
            </a:endParaRP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Principales procedimientos: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Extracción de catarata.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Cirugía de retina.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Trasplante de Córnea.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Vitrectomía.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Trabeculectomía.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Evisceración y Enucleación.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Heridas corneales.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Fotocoagulación  con Láser Argón. 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Tratamiento con Yag Láser.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Cirugía de Pterigión.</a:t>
            </a:r>
            <a:endParaRPr lang="es-MX" sz="13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043608" y="692696"/>
            <a:ext cx="7128842" cy="72008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CENTRO ESTATAL DEL ADULTO MAYOR</a:t>
            </a:r>
          </a:p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CARTERA DE SERVICIOS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6380739" y="1412776"/>
            <a:ext cx="2346628" cy="403244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OTROS SERVICIOS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Módulo de información.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Trabajo Social.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Nutrición.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Psicología</a:t>
            </a:r>
            <a:r>
              <a:rPr lang="es-ES" sz="1300" dirty="0">
                <a:solidFill>
                  <a:prstClr val="black"/>
                </a:solidFill>
              </a:rPr>
              <a:t>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Escuela para pacientes con Diabetes.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MX" sz="1300" dirty="0">
                <a:solidFill>
                  <a:prstClr val="black"/>
                </a:solidFill>
              </a:rPr>
              <a:t>Enseñanza. Campos clínicos  para estudiantes de Medicina, Enfermería y Medicina Física y Rehabilitación.  Servicio Social de Enfermería, Trabajo Social y Nutrición. 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Terapia Cognitiva.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Valoración de  personas  con discapacidad.</a:t>
            </a:r>
          </a:p>
        </p:txBody>
      </p:sp>
      <p:grpSp>
        <p:nvGrpSpPr>
          <p:cNvPr id="10" name="Grupo 9"/>
          <p:cNvGrpSpPr/>
          <p:nvPr/>
        </p:nvGrpSpPr>
        <p:grpSpPr>
          <a:xfrm>
            <a:off x="323529" y="1412776"/>
            <a:ext cx="3358172" cy="2088232"/>
            <a:chOff x="323529" y="1268759"/>
            <a:chExt cx="3358172" cy="1800201"/>
          </a:xfrm>
        </p:grpSpPr>
        <p:sp>
          <p:nvSpPr>
            <p:cNvPr id="4" name="3 Rectángulo redondeado"/>
            <p:cNvSpPr/>
            <p:nvPr/>
          </p:nvSpPr>
          <p:spPr>
            <a:xfrm>
              <a:off x="323529" y="1268759"/>
              <a:ext cx="3353437" cy="1800201"/>
            </a:xfrm>
            <a:prstGeom prst="rect">
              <a:avLst/>
            </a:prstGeom>
            <a:solidFill>
              <a:srgbClr val="BCE292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numCol="2" anchor="ctr"/>
            <a:lstStyle/>
            <a:p>
              <a:pPr algn="ctr">
                <a:defRPr/>
              </a:pPr>
              <a:endParaRPr lang="es-ES" sz="1300" b="1" dirty="0">
                <a:solidFill>
                  <a:prstClr val="black"/>
                </a:solidFill>
              </a:endParaRPr>
            </a:p>
            <a:p>
              <a:pPr algn="ctr">
                <a:defRPr/>
              </a:pPr>
              <a:endParaRPr lang="es-ES" sz="900" b="1" dirty="0" smtClean="0">
                <a:solidFill>
                  <a:srgbClr val="CC0000"/>
                </a:solidFill>
              </a:endParaRPr>
            </a:p>
            <a:p>
              <a:pPr>
                <a:buClr>
                  <a:srgbClr val="C00000"/>
                </a:buClr>
                <a:defRPr/>
              </a:pPr>
              <a:r>
                <a:rPr lang="es-ES" sz="1300" dirty="0" smtClean="0">
                  <a:solidFill>
                    <a:prstClr val="white"/>
                  </a:solidFill>
                </a:rPr>
                <a:t>  </a:t>
              </a:r>
            </a:p>
            <a:p>
              <a:pPr marL="87313" indent="-87313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>
                <a:solidFill>
                  <a:prstClr val="white"/>
                </a:solidFill>
              </a:endParaRPr>
            </a:p>
            <a:p>
              <a:pPr marL="87313" indent="-87313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smtClean="0">
                  <a:solidFill>
                    <a:prstClr val="white"/>
                  </a:solidFill>
                </a:rPr>
                <a:t>  </a:t>
              </a:r>
              <a:r>
                <a:rPr lang="es-ES" sz="1300" dirty="0" smtClean="0">
                  <a:solidFill>
                    <a:prstClr val="black"/>
                  </a:solidFill>
                </a:rPr>
                <a:t>Geriatría</a:t>
              </a:r>
              <a:endParaRPr lang="es-ES" sz="1300" dirty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Medicina </a:t>
              </a:r>
              <a:r>
                <a:rPr lang="es-ES" sz="1300" dirty="0" smtClean="0">
                  <a:solidFill>
                    <a:prstClr val="black"/>
                  </a:solidFill>
                </a:rPr>
                <a:t>Interna</a:t>
              </a:r>
              <a:endParaRPr lang="es-ES" sz="1300" dirty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smtClean="0">
                  <a:solidFill>
                    <a:prstClr val="black"/>
                  </a:solidFill>
                </a:rPr>
                <a:t>Oftalmología</a:t>
              </a: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err="1" smtClean="0">
                  <a:solidFill>
                    <a:prstClr val="black"/>
                  </a:solidFill>
                </a:rPr>
                <a:t>Algología</a:t>
              </a:r>
              <a:endParaRPr lang="es-ES" sz="1300" dirty="0" smtClean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>
                <a:solidFill>
                  <a:prstClr val="black"/>
                </a:solidFill>
              </a:endParaRPr>
            </a:p>
          </p:txBody>
        </p:sp>
        <p:sp>
          <p:nvSpPr>
            <p:cNvPr id="2" name="Rectángulo 1"/>
            <p:cNvSpPr/>
            <p:nvPr/>
          </p:nvSpPr>
          <p:spPr>
            <a:xfrm>
              <a:off x="337295" y="1407395"/>
              <a:ext cx="2964736" cy="7372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s-ES" sz="1300" b="1" dirty="0">
                  <a:solidFill>
                    <a:prstClr val="black"/>
                  </a:solidFill>
                  <a:latin typeface="+mn-lt"/>
                </a:rPr>
                <a:t>CONSULTA EXTERNA</a:t>
              </a:r>
            </a:p>
            <a:p>
              <a:pPr>
                <a:defRPr/>
              </a:pPr>
              <a:endParaRPr lang="es-ES" sz="1300" b="1" dirty="0">
                <a:solidFill>
                  <a:prstClr val="black"/>
                </a:solidFill>
                <a:latin typeface="+mn-lt"/>
              </a:endParaRPr>
            </a:p>
            <a:p>
              <a:pPr>
                <a:defRPr/>
              </a:pPr>
              <a:r>
                <a:rPr lang="es-ES" sz="1300" b="1" dirty="0">
                  <a:solidFill>
                    <a:prstClr val="black"/>
                  </a:solidFill>
                  <a:latin typeface="+mn-lt"/>
                </a:rPr>
                <a:t>CONSULTA DE  ESPECIALIDADES</a:t>
              </a: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1824399" y="1780523"/>
              <a:ext cx="1857302" cy="9419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 smtClean="0">
                <a:solidFill>
                  <a:prstClr val="black"/>
                </a:solidFill>
                <a:latin typeface="+mn-lt"/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smtClean="0">
                  <a:solidFill>
                    <a:prstClr val="black"/>
                  </a:solidFill>
                  <a:latin typeface="+mn-lt"/>
                </a:rPr>
                <a:t>Otorrinolaringología</a:t>
              </a: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err="1" smtClean="0">
                  <a:solidFill>
                    <a:prstClr val="black"/>
                  </a:solidFill>
                  <a:latin typeface="+mn-lt"/>
                </a:rPr>
                <a:t>Odontogeriatría</a:t>
              </a:r>
              <a:r>
                <a:rPr lang="es-ES" sz="1300" dirty="0" smtClean="0">
                  <a:solidFill>
                    <a:prstClr val="black"/>
                  </a:solidFill>
                  <a:latin typeface="+mn-lt"/>
                </a:rPr>
                <a:t> </a:t>
              </a:r>
              <a:endParaRPr lang="es-ES" sz="1300" dirty="0">
                <a:solidFill>
                  <a:prstClr val="black"/>
                </a:solidFill>
                <a:latin typeface="+mn-lt"/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smtClean="0">
                  <a:solidFill>
                    <a:prstClr val="black"/>
                  </a:solidFill>
                  <a:latin typeface="+mn-lt"/>
                </a:rPr>
                <a:t>Psicogeriatría</a:t>
              </a:r>
              <a:endParaRPr lang="es-ES" sz="1300" dirty="0">
                <a:solidFill>
                  <a:prstClr val="black"/>
                </a:solidFill>
                <a:latin typeface="+mn-lt"/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  <a:latin typeface="+mn-lt"/>
                </a:rPr>
                <a:t>Rehabilitación </a:t>
              </a:r>
              <a:r>
                <a:rPr lang="es-ES" sz="1300" dirty="0" smtClean="0">
                  <a:solidFill>
                    <a:prstClr val="black"/>
                  </a:solidFill>
                  <a:latin typeface="+mn-lt"/>
                </a:rPr>
                <a:t>Física</a:t>
              </a:r>
              <a:endParaRPr lang="es-ES" sz="1300" dirty="0">
                <a:solidFill>
                  <a:prstClr val="black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109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547664" y="2728764"/>
            <a:ext cx="2326609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Orientación y asesoría para ejercer los derechos de acceso a la información pública y de </a:t>
            </a:r>
            <a:r>
              <a:rPr lang="es-ES" sz="1300" dirty="0" smtClean="0">
                <a:solidFill>
                  <a:schemeClr val="tx1"/>
                </a:solidFill>
              </a:rPr>
              <a:t>acceso, rectificación</a:t>
            </a:r>
            <a:r>
              <a:rPr lang="es-ES" sz="1300" dirty="0">
                <a:solidFill>
                  <a:schemeClr val="tx1"/>
                </a:solidFill>
              </a:rPr>
              <a:t>, </a:t>
            </a:r>
            <a:r>
              <a:rPr lang="es-ES" sz="1300" dirty="0" smtClean="0">
                <a:solidFill>
                  <a:schemeClr val="tx1"/>
                </a:solidFill>
              </a:rPr>
              <a:t>cancelación, oposición o portabilidad de </a:t>
            </a:r>
            <a:r>
              <a:rPr lang="es-ES" sz="1300" dirty="0">
                <a:solidFill>
                  <a:schemeClr val="tx1"/>
                </a:solidFill>
              </a:rPr>
              <a:t>Datos Personales. 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1125116"/>
            <a:ext cx="7128842" cy="935732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CENTRO ESTATAL DEL ADULTO MAYOR</a:t>
            </a:r>
            <a:endParaRPr lang="es-MX" sz="1400" b="1" u="sng" kern="0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SERVICIOS EN MATERIA DE ACCESO A LA INFORMACIÓN </a:t>
            </a:r>
          </a:p>
          <a:p>
            <a:pPr algn="ctr" eaLnBrk="0" hangingPunct="0">
              <a:defRPr/>
            </a:pP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Y PROTECCIÓN DE DATOS PERSONALES</a:t>
            </a: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t="16165"/>
          <a:stretch/>
        </p:blipFill>
        <p:spPr>
          <a:xfrm>
            <a:off x="4843963" y="2204864"/>
            <a:ext cx="3235443" cy="434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794690" y="1594776"/>
            <a:ext cx="3558684" cy="38783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endParaRPr lang="es-ES" sz="1300" b="1" dirty="0">
              <a:solidFill>
                <a:schemeClr val="tx1"/>
              </a:solidFill>
            </a:endParaRPr>
          </a:p>
          <a:p>
            <a:pPr marL="180975" indent="-180975" algn="ctr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GENERALES</a:t>
            </a:r>
          </a:p>
          <a:p>
            <a:pPr marL="180975" indent="-180975" algn="ctr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Presentar copia fotostática de: 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CURP del paciente.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Acta de nacimiento.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INE del paciente.   Si es menor de edad, presentar identificación del  padre o tutor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MX" sz="1300" dirty="0" smtClean="0">
                <a:solidFill>
                  <a:schemeClr val="tx1"/>
                </a:solidFill>
              </a:rPr>
              <a:t>Cartilla de salud .  </a:t>
            </a:r>
            <a:r>
              <a:rPr lang="es-MX" sz="1300" dirty="0">
                <a:solidFill>
                  <a:schemeClr val="tx1"/>
                </a:solidFill>
              </a:rPr>
              <a:t>Si no cuenta con ella,  solicítela al personal.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Carnet de citas del  Centro Estatal del Adulto Mayor.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Numero de afiliación del IMSS, ISSSTE o cualquier institución de seguridad social.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4427984" y="1615899"/>
            <a:ext cx="3960440" cy="1852463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DE PACIENTES SUBROGADOS 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DEL IMSS  O DEL ISSSTE</a:t>
            </a:r>
          </a:p>
          <a:p>
            <a:pPr marL="268288" indent="-173038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b="1" dirty="0">
                <a:solidFill>
                  <a:srgbClr val="FF0000"/>
                </a:solidFill>
              </a:rPr>
              <a:t> </a:t>
            </a:r>
            <a:r>
              <a:rPr lang="es-ES" sz="1300" dirty="0">
                <a:solidFill>
                  <a:schemeClr val="tx1"/>
                </a:solidFill>
              </a:rPr>
              <a:t>Hoja de Subrogación original vigente con sello. </a:t>
            </a:r>
          </a:p>
          <a:p>
            <a:pPr marL="273050" indent="-177800" algn="just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Referencia  original con sello. </a:t>
            </a:r>
          </a:p>
          <a:p>
            <a:pPr marL="273050" indent="-177800" algn="just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Vigencia de Derechos original con sello. </a:t>
            </a:r>
            <a:endParaRPr lang="es-ES" sz="1300" dirty="0">
              <a:solidFill>
                <a:srgbClr val="CC0000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764704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439725" y="3600176"/>
            <a:ext cx="3948699" cy="1885931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chemeClr val="tx1"/>
                </a:solidFill>
              </a:rPr>
              <a:t>TRÁMITES DE PACIENTES REFERIDOS </a:t>
            </a:r>
            <a:r>
              <a:rPr lang="es-MX" sz="1300" b="1" dirty="0" smtClean="0">
                <a:solidFill>
                  <a:schemeClr val="tx1"/>
                </a:solidFill>
              </a:rPr>
              <a:t>                             DE </a:t>
            </a:r>
            <a:r>
              <a:rPr lang="es-MX" sz="1300" b="1" dirty="0">
                <a:solidFill>
                  <a:schemeClr val="tx1"/>
                </a:solidFill>
              </a:rPr>
              <a:t>OTRA UNIDAD </a:t>
            </a:r>
            <a:r>
              <a:rPr lang="es-MX" sz="1300" b="1" dirty="0" smtClean="0">
                <a:solidFill>
                  <a:schemeClr val="tx1"/>
                </a:solidFill>
              </a:rPr>
              <a:t>MÉDICA</a:t>
            </a:r>
            <a:r>
              <a:rPr lang="es-MX" sz="1300" b="1" dirty="0" smtClean="0">
                <a:solidFill>
                  <a:srgbClr val="CC0000"/>
                </a:solidFill>
              </a:rPr>
              <a:t> </a:t>
            </a: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schemeClr val="tx1"/>
                </a:solidFill>
              </a:rPr>
              <a:t>Acuda a  Trabajo Social con la hoja de Referencia de la unidad médica que lo envía, allí le indicarán el proceso a seguir para recibir su atención en este hospital.</a:t>
            </a:r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574032" y="1052736"/>
            <a:ext cx="5022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CENTRO ESTATAL DEL ADULTO MAYOR</a:t>
            </a:r>
            <a:endParaRPr lang="es-MX" sz="1400" u="sng" dirty="0"/>
          </a:p>
        </p:txBody>
      </p:sp>
    </p:spTree>
    <p:extLst>
      <p:ext uri="{BB962C8B-B14F-4D97-AF65-F5344CB8AC3E}">
        <p14:creationId xmlns:p14="http://schemas.microsoft.com/office/powerpoint/2010/main" val="258888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611510" y="1864296"/>
            <a:ext cx="3960490" cy="2194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consulta 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de primera vez: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Acuda </a:t>
            </a:r>
            <a:r>
              <a:rPr lang="es-ES" sz="1300" dirty="0">
                <a:solidFill>
                  <a:prstClr val="black"/>
                </a:solidFill>
              </a:rPr>
              <a:t>a Recepción y solicite la apertura del Expediente Clínico.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Caja  y solicite su recibo*.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Regrese a Recepción con el recibo de caja.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 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4716016" y="1897288"/>
            <a:ext cx="3960440" cy="2194658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consulta subsecuente o con cita: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Acuda </a:t>
            </a:r>
            <a:r>
              <a:rPr lang="es-ES" sz="1300" dirty="0">
                <a:solidFill>
                  <a:prstClr val="black"/>
                </a:solidFill>
              </a:rPr>
              <a:t>a Caja y solicite su recibo con el número de Expediente Clínico*.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Recepción con el  recibo de caja y solicite su consulta.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</a:t>
            </a: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836712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CENTRO ESTATAL DEL ADULTO MAYOR </a:t>
            </a:r>
            <a:endParaRPr lang="es-MX" sz="1400" b="1" u="sng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11510" y="4177228"/>
            <a:ext cx="8064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+mn-lt"/>
              </a:rPr>
              <a:t>* Si usted es derechohabiente al IMSS, ISSSTE o cualquier institución de seguridad social, considere que tendrá que cubrir la cuota de recuperación correspondiente.</a:t>
            </a:r>
            <a:endParaRPr lang="es-MX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49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967352" y="1556792"/>
            <a:ext cx="3209296" cy="41590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HORARIO </a:t>
            </a:r>
            <a:endParaRPr lang="es-ES" sz="1400" b="1" dirty="0" smtClean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 smtClean="0">
                <a:solidFill>
                  <a:schemeClr val="tx1"/>
                </a:solidFill>
              </a:rPr>
              <a:t>DE </a:t>
            </a:r>
            <a:r>
              <a:rPr lang="es-ES" sz="1400" b="1" dirty="0">
                <a:solidFill>
                  <a:schemeClr val="tx1"/>
                </a:solidFill>
              </a:rPr>
              <a:t>CONSULTA GERIATRÍA </a:t>
            </a: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Y OTRAS ESPECIALIDADES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CC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rgbClr val="FF0000"/>
                </a:solidFill>
              </a:rPr>
              <a:t> </a:t>
            </a:r>
            <a:r>
              <a:rPr lang="es-ES" sz="1400" dirty="0">
                <a:solidFill>
                  <a:schemeClr val="tx1"/>
                </a:solidFill>
              </a:rPr>
              <a:t>8:00 A 15:00 HORAS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HORARIO </a:t>
            </a:r>
            <a:endParaRPr lang="es-ES" sz="1400" b="1" dirty="0" smtClean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 smtClean="0">
                <a:solidFill>
                  <a:schemeClr val="tx1"/>
                </a:solidFill>
              </a:rPr>
              <a:t>DE </a:t>
            </a:r>
            <a:r>
              <a:rPr lang="es-ES" sz="1400" b="1" dirty="0">
                <a:solidFill>
                  <a:schemeClr val="tx1"/>
                </a:solidFill>
              </a:rPr>
              <a:t>CONSULTA OFTALMOLOGÍA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7:00 A 14:00 HORAS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 LUNES A VIERNES </a:t>
            </a: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DÍAS HÁBILES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909092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CENTRO ESTATAL DEL ADULTO MAYOR</a:t>
            </a:r>
            <a:endParaRPr lang="es-MX" sz="1400" u="sng" dirty="0"/>
          </a:p>
        </p:txBody>
      </p:sp>
    </p:spTree>
    <p:extLst>
      <p:ext uri="{BB962C8B-B14F-4D97-AF65-F5344CB8AC3E}">
        <p14:creationId xmlns:p14="http://schemas.microsoft.com/office/powerpoint/2010/main" val="160949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1259632" y="1340768"/>
            <a:ext cx="7056784" cy="4231049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2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CENTRO MÉDICO PSIQUIÁTRICO </a:t>
            </a:r>
            <a:endParaRPr lang="es-ES" sz="24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sz="24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ES" sz="2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SALTILLO, </a:t>
            </a:r>
          </a:p>
          <a:p>
            <a:pPr algn="ctr" eaLnBrk="0" hangingPunct="0">
              <a:defRPr/>
            </a:pPr>
            <a:r>
              <a:rPr lang="es-ES" sz="2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CONOCIDO COMO CENTRO ESTATAL </a:t>
            </a:r>
            <a:endParaRPr lang="es-ES" sz="24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sz="24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ES" sz="2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SALUD MENTAL</a:t>
            </a:r>
            <a:endParaRPr lang="es-ES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Objetivo del Programa</a:t>
            </a:r>
          </a:p>
          <a:p>
            <a:pPr algn="ctr" eaLnBrk="0" hangingPunct="0">
              <a:defRPr/>
            </a:pPr>
            <a:endParaRPr lang="es-ES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defRPr/>
            </a:pPr>
            <a:r>
              <a:rPr lang="es-ES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Brindar servicios de Salud Mental a pacientes con alguna patología psiquiátrica aguda o crónica; a través de tratamientos integrales, éticos y evolutivos, dirigidos a la rehabilitación psicosocial del paciente, en corresponsabilidad con la familia y la sociedad. </a:t>
            </a:r>
          </a:p>
          <a:p>
            <a:pPr algn="ctr" eaLnBrk="0" hangingPunct="0">
              <a:defRPr/>
            </a:pPr>
            <a:endParaRPr lang="es-ES" sz="16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u="sng" kern="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u="sng" kern="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683862" y="1716973"/>
            <a:ext cx="3953735" cy="1718229"/>
          </a:xfrm>
          <a:prstGeom prst="rect">
            <a:avLst/>
          </a:prstGeom>
          <a:solidFill>
            <a:srgbClr val="BCE292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CONSULTA EXTERNA</a:t>
            </a:r>
          </a:p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CONSULTA DE  </a:t>
            </a:r>
            <a:r>
              <a:rPr lang="es-ES" sz="1300" b="1" dirty="0" smtClean="0">
                <a:solidFill>
                  <a:prstClr val="black"/>
                </a:solidFill>
              </a:rPr>
              <a:t>ESPECIALIDADES</a:t>
            </a:r>
            <a:endParaRPr lang="es-ES" sz="1300" b="1" dirty="0">
              <a:solidFill>
                <a:prstClr val="black"/>
              </a:solidFill>
            </a:endParaRPr>
          </a:p>
          <a:p>
            <a:pPr marL="446088" indent="-174625"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Psiquiatría.</a:t>
            </a:r>
          </a:p>
          <a:p>
            <a:pPr marL="446088" indent="-174625"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Paidopsiquiatría.</a:t>
            </a:r>
          </a:p>
          <a:p>
            <a:pPr marL="446088" indent="-174625"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Paidopsicología.</a:t>
            </a:r>
          </a:p>
          <a:p>
            <a:pPr marL="446088" indent="-174625"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Psicología.</a:t>
            </a:r>
          </a:p>
          <a:p>
            <a:pPr marL="446088" indent="-174625"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Medicina Física y Rehabilitación  en Psiquiatría.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665075" y="3545847"/>
            <a:ext cx="3953735" cy="1080120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 smtClean="0">
                <a:solidFill>
                  <a:prstClr val="black"/>
                </a:solidFill>
              </a:rPr>
              <a:t>HOSPITALIZACIÓN</a:t>
            </a:r>
            <a:endParaRPr lang="es-ES" sz="1000" b="1" dirty="0">
              <a:solidFill>
                <a:prstClr val="white"/>
              </a:solidFill>
            </a:endParaRPr>
          </a:p>
          <a:p>
            <a:pPr marL="177800" indent="-17780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Hospitalización  de corta estancia  (menor a 60 días),  para adultos y menores de 18 años (Paidopsiquiatría).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4754790" y="2875322"/>
            <a:ext cx="3489618" cy="292994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endParaRPr lang="es-ES" sz="1300" b="1" dirty="0">
              <a:solidFill>
                <a:prstClr val="black"/>
              </a:solidFill>
            </a:endParaRP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OTROS SERVICIOS</a:t>
            </a:r>
          </a:p>
          <a:p>
            <a:pPr marL="180975" indent="-180975" algn="ctr">
              <a:buClr>
                <a:srgbClr val="C00000"/>
              </a:buClr>
              <a:defRPr/>
            </a:pPr>
            <a:endParaRPr lang="es-MX" sz="1300" b="1" dirty="0">
              <a:solidFill>
                <a:prstClr val="black"/>
              </a:solidFill>
            </a:endParaRPr>
          </a:p>
          <a:p>
            <a:pPr marL="180975" indent="-180975" algn="just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Pruebas psicológicas.</a:t>
            </a:r>
          </a:p>
          <a:p>
            <a:pPr marL="180975" indent="-180975" algn="just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Línea de Vida. Programa de Prevención al Suicidio. Teléfono gratuito: 01 800 822 3737.</a:t>
            </a:r>
          </a:p>
          <a:p>
            <a:pPr marL="180975" indent="-180975" algn="just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Terapia </a:t>
            </a:r>
            <a:r>
              <a:rPr lang="es-ES" sz="1300" dirty="0">
                <a:solidFill>
                  <a:prstClr val="black"/>
                </a:solidFill>
              </a:rPr>
              <a:t>de  rehabilitación para la reinserción social, laboral  y  familiar.</a:t>
            </a:r>
          </a:p>
          <a:p>
            <a:pPr marL="180975" indent="-180975" algn="just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Apoyo educativo a la comunidad. </a:t>
            </a:r>
          </a:p>
          <a:p>
            <a:pPr marL="180975" indent="-180975" algn="just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Enseñanza. Campos Clínicos para  Médicos Residentes de Psiquiatría, estudiantes y Servicio Social de Medicina, Enfermería, Fisiatría, Psicología y Nutrición.  </a:t>
            </a:r>
          </a:p>
          <a:p>
            <a:pPr algn="just">
              <a:defRPr/>
            </a:pPr>
            <a:r>
              <a:rPr lang="es-ES" sz="1200" dirty="0">
                <a:solidFill>
                  <a:prstClr val="white"/>
                </a:solidFill>
              </a:rPr>
              <a:t> </a:t>
            </a:r>
            <a:endParaRPr lang="es-MX" sz="1300" dirty="0">
              <a:solidFill>
                <a:prstClr val="black"/>
              </a:solidFill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693068"/>
            <a:ext cx="792088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CENTRO MÉDICO PSIQUIÁTRICO DE SALTILLO, </a:t>
            </a:r>
          </a:p>
          <a:p>
            <a:pPr algn="ctr" eaLnBrk="0" hangingPunct="0">
              <a:defRPr/>
            </a:pP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CONOCIDO COMO CENTRO ESTATAL DE SALUD MENTAL</a:t>
            </a:r>
          </a:p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CARTERA DE SERVICIOS </a:t>
            </a:r>
            <a:endParaRPr lang="es-MX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4754790" y="1716973"/>
            <a:ext cx="3489618" cy="1008112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SERVICIOS DE APOYO</a:t>
            </a:r>
          </a:p>
          <a:p>
            <a:pPr marL="273050" indent="-17780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Módulo de Información en Archivo Clínico.</a:t>
            </a:r>
          </a:p>
          <a:p>
            <a:pPr marL="273050" indent="-17780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Trabajo Social.</a:t>
            </a:r>
          </a:p>
          <a:p>
            <a:pPr marL="273050" indent="-17780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Nutrición.</a:t>
            </a: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65074" y="4748653"/>
            <a:ext cx="3953736" cy="10566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URGENCIAS</a:t>
            </a:r>
          </a:p>
          <a:p>
            <a:pPr marL="354013" indent="-179388">
              <a:buClr>
                <a:srgbClr val="CC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TRIAGE.</a:t>
            </a:r>
          </a:p>
          <a:p>
            <a:pPr marL="354013" indent="-179388">
              <a:buClr>
                <a:srgbClr val="CC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Atención a emergencias de Salud Mental. </a:t>
            </a:r>
          </a:p>
          <a:p>
            <a:pPr marL="354013" indent="-179388">
              <a:buClr>
                <a:srgbClr val="CC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Observación.</a:t>
            </a:r>
          </a:p>
        </p:txBody>
      </p:sp>
    </p:spTree>
    <p:extLst>
      <p:ext uri="{BB962C8B-B14F-4D97-AF65-F5344CB8AC3E}">
        <p14:creationId xmlns:p14="http://schemas.microsoft.com/office/powerpoint/2010/main" val="78970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187624" y="2636912"/>
            <a:ext cx="2448272" cy="2448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Orientación y asesoría para ejercer los derechos de acceso a la información pública y de acceso, rectificación, </a:t>
            </a:r>
            <a:r>
              <a:rPr lang="es-ES" sz="1300" dirty="0" smtClean="0">
                <a:solidFill>
                  <a:schemeClr val="tx1"/>
                </a:solidFill>
              </a:rPr>
              <a:t>cancelación, oposición o portabilidad de </a:t>
            </a:r>
            <a:r>
              <a:rPr lang="es-ES" sz="1300" dirty="0">
                <a:solidFill>
                  <a:schemeClr val="tx1"/>
                </a:solidFill>
              </a:rPr>
              <a:t>Datos Personales. 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90467" y="1213396"/>
            <a:ext cx="7128842" cy="1079748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latin typeface="Arial" pitchFamily="34" charset="0"/>
                <a:ea typeface="+mj-ea"/>
                <a:cs typeface="Arial" pitchFamily="34" charset="0"/>
              </a:rPr>
              <a:t>CENTRO MÉDICO PSIQUIÁTRICO DE SALTILLO, </a:t>
            </a:r>
          </a:p>
          <a:p>
            <a:pPr algn="ctr" eaLnBrk="0" hangingPunct="0">
              <a:defRPr/>
            </a:pPr>
            <a:r>
              <a:rPr lang="es-ES" sz="1400" b="1" u="sng" kern="0" dirty="0">
                <a:latin typeface="Arial" pitchFamily="34" charset="0"/>
                <a:ea typeface="+mj-ea"/>
                <a:cs typeface="Arial" pitchFamily="34" charset="0"/>
              </a:rPr>
              <a:t>CONOCIDO COMO CENTRO  ESTATAL DE SALUD MENTAL</a:t>
            </a: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SERVICIOS EN MATERIA DE ACCESO A LA INFORMACIÓN </a:t>
            </a:r>
          </a:p>
          <a:p>
            <a:pPr algn="ctr" eaLnBrk="0" hangingPunct="0">
              <a:defRPr/>
            </a:pP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Y PROTECCIÓN DE DATOS PERSONALES</a:t>
            </a: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t="16165"/>
          <a:stretch/>
        </p:blipFill>
        <p:spPr>
          <a:xfrm>
            <a:off x="4883866" y="2324470"/>
            <a:ext cx="3235443" cy="434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430650" y="1605477"/>
            <a:ext cx="3709301" cy="35517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GENERALES</a:t>
            </a: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Presentar copia fotostática de: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CURP del paciente.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Acta de nacimiento. 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INE del paciente.   Si es menor de edad,  presentar identificación del  padre o tutor.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schemeClr val="tx1"/>
                </a:solidFill>
              </a:rPr>
              <a:t>Carnet de citas. </a:t>
            </a:r>
            <a:endParaRPr lang="es-ES" sz="13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Número de afiliación del IMSS, ISSSTE o cualquier institución de seguridad social.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764704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95536" y="957776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CENTRO MÉDICO PSIQUIÁTRICO DE SALTILLO, </a:t>
            </a:r>
          </a:p>
          <a:p>
            <a:pPr algn="ctr"/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CONOCIDO COMO CENTRO ESTATAL DE SALUD MENTAL</a:t>
            </a:r>
            <a:endParaRPr lang="es-MX" sz="1400" dirty="0"/>
          </a:p>
        </p:txBody>
      </p:sp>
      <p:sp>
        <p:nvSpPr>
          <p:cNvPr id="12" name="8 Rectángulo redondeado"/>
          <p:cNvSpPr/>
          <p:nvPr/>
        </p:nvSpPr>
        <p:spPr>
          <a:xfrm>
            <a:off x="4258688" y="1611781"/>
            <a:ext cx="3958244" cy="1652038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lnSpc>
                <a:spcPct val="150000"/>
              </a:lnSpc>
              <a:buClr>
                <a:srgbClr val="C00000"/>
              </a:buClr>
              <a:defRPr/>
            </a:pPr>
            <a:endParaRPr lang="es-ES" sz="1300" b="1" dirty="0">
              <a:solidFill>
                <a:schemeClr val="tx1"/>
              </a:solidFill>
            </a:endParaRP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DE PACIENTES SUBROGADOS </a:t>
            </a:r>
          </a:p>
          <a:p>
            <a:pPr marL="95250" algn="ctr">
              <a:lnSpc>
                <a:spcPct val="150000"/>
              </a:lnSpc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DEL IMSS  O DEL ISSSTE</a:t>
            </a:r>
          </a:p>
          <a:p>
            <a:pPr marL="268288" indent="-173038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b="1" dirty="0">
                <a:solidFill>
                  <a:srgbClr val="FF0000"/>
                </a:solidFill>
              </a:rPr>
              <a:t> </a:t>
            </a:r>
            <a:r>
              <a:rPr lang="es-ES" sz="1300" dirty="0">
                <a:solidFill>
                  <a:schemeClr val="tx1"/>
                </a:solidFill>
              </a:rPr>
              <a:t>Hoja de Subrogación original vigente con sello. 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Referencia  original con sello. 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Vigencia de Derechos original con sello. </a:t>
            </a: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5" name="10 Rectángulo redondeado"/>
          <p:cNvSpPr/>
          <p:nvPr/>
        </p:nvSpPr>
        <p:spPr>
          <a:xfrm>
            <a:off x="4258688" y="3407834"/>
            <a:ext cx="3940405" cy="174935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chemeClr val="tx1"/>
                </a:solidFill>
              </a:rPr>
              <a:t>TRÁMITES DE PACIENTES REFERIDOS </a:t>
            </a:r>
            <a:endParaRPr lang="es-MX" sz="1300" b="1" dirty="0" smtClean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 smtClean="0">
                <a:solidFill>
                  <a:schemeClr val="tx1"/>
                </a:solidFill>
              </a:rPr>
              <a:t>DE </a:t>
            </a:r>
            <a:r>
              <a:rPr lang="es-MX" sz="1300" b="1" dirty="0">
                <a:solidFill>
                  <a:schemeClr val="tx1"/>
                </a:solidFill>
              </a:rPr>
              <a:t>OTRA UNIDAD MÉDICA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rgbClr val="CC0000"/>
                </a:solidFill>
              </a:rPr>
              <a:t> 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Acuda a  Trabajo Social con la hoja de Referencia de la unidad médica que lo envía, allí le indicarán el proceso a seguir para recibir su atención en este hospital.</a:t>
            </a:r>
          </a:p>
        </p:txBody>
      </p:sp>
    </p:spTree>
    <p:extLst>
      <p:ext uri="{BB962C8B-B14F-4D97-AF65-F5344CB8AC3E}">
        <p14:creationId xmlns:p14="http://schemas.microsoft.com/office/powerpoint/2010/main" val="52624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971550" y="692696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400" b="1" kern="0" dirty="0">
                <a:latin typeface="Arial" pitchFamily="34" charset="0"/>
                <a:cs typeface="Arial" pitchFamily="34" charset="0"/>
              </a:rPr>
              <a:t>CENTRO MÉDICO PSIQUIÁTRICO DE SALTILLO, </a:t>
            </a:r>
          </a:p>
          <a:p>
            <a:pPr algn="ctr" eaLnBrk="0" hangingPunct="0">
              <a:defRPr/>
            </a:pPr>
            <a:r>
              <a:rPr lang="es-ES" sz="1400" b="1" kern="0" dirty="0">
                <a:latin typeface="Arial" pitchFamily="34" charset="0"/>
                <a:cs typeface="Arial" pitchFamily="34" charset="0"/>
              </a:rPr>
              <a:t>CONOCIDO COMO CENTRO ESTATAL DE SALUD MENTAL</a:t>
            </a:r>
          </a:p>
        </p:txBody>
      </p:sp>
      <p:sp>
        <p:nvSpPr>
          <p:cNvPr id="12" name="4 Rectángulo redondeado"/>
          <p:cNvSpPr/>
          <p:nvPr/>
        </p:nvSpPr>
        <p:spPr>
          <a:xfrm>
            <a:off x="536056" y="1700808"/>
            <a:ext cx="3888432" cy="2448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consulta 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de primera vez</a:t>
            </a:r>
            <a:r>
              <a:rPr lang="es-ES" sz="1300" b="1" dirty="0" smtClean="0">
                <a:solidFill>
                  <a:prstClr val="black"/>
                </a:solidFill>
              </a:rPr>
              <a:t>:</a:t>
            </a:r>
            <a:endParaRPr lang="es-ES" sz="1300" b="1" dirty="0">
              <a:solidFill>
                <a:prstClr val="black"/>
              </a:solidFill>
            </a:endParaRP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Acuda a Recepción y solicite la apertura del Expediente Clínico.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Caja  y solicite su recibo*.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Regrese a Recepción con el recibo de caja.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  </a:t>
            </a:r>
          </a:p>
        </p:txBody>
      </p:sp>
      <p:sp>
        <p:nvSpPr>
          <p:cNvPr id="15" name="8 Rectángulo redondeado"/>
          <p:cNvSpPr/>
          <p:nvPr/>
        </p:nvSpPr>
        <p:spPr>
          <a:xfrm>
            <a:off x="4640512" y="1700808"/>
            <a:ext cx="3960440" cy="2448272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consulta subsecuente o con cita: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Acuda </a:t>
            </a:r>
            <a:r>
              <a:rPr lang="es-ES" sz="1300" dirty="0">
                <a:solidFill>
                  <a:prstClr val="black"/>
                </a:solidFill>
              </a:rPr>
              <a:t>a Caja y solicite su recibo con el número de Expediente Clínico*.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Recepción con el  recibo de caja y solicite su consulta.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</a:t>
            </a: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36510" y="4247882"/>
            <a:ext cx="8064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+mn-lt"/>
              </a:rPr>
              <a:t>* Si usted es derechohabiente al IMSS, ISSSTE o cualquier institución de seguridad social, considere que tendrá que cubrir la cuota de recuperación correspondiente.</a:t>
            </a:r>
            <a:endParaRPr lang="es-MX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49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1835696" y="1196752"/>
            <a:ext cx="6156684" cy="4032448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2400" b="1" kern="0" dirty="0">
                <a:latin typeface="Arial" pitchFamily="34" charset="0"/>
                <a:ea typeface="+mj-ea"/>
                <a:cs typeface="Arial" pitchFamily="34" charset="0"/>
              </a:rPr>
              <a:t>HOSPITAL </a:t>
            </a:r>
            <a:r>
              <a:rPr lang="es-ES" sz="2400" b="1" kern="0" dirty="0" smtClean="0">
                <a:latin typeface="Arial" pitchFamily="34" charset="0"/>
                <a:ea typeface="+mj-ea"/>
                <a:cs typeface="Arial" pitchFamily="34" charset="0"/>
              </a:rPr>
              <a:t>DEL NIÑO </a:t>
            </a:r>
            <a:endParaRPr lang="es-ES" sz="2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sz="2400" b="1" kern="0" dirty="0" smtClean="0">
                <a:latin typeface="Arial" pitchFamily="34" charset="0"/>
                <a:ea typeface="+mj-ea"/>
                <a:cs typeface="Arial" pitchFamily="34" charset="0"/>
              </a:rPr>
              <a:t>“DR. FEDERICO GÓMEZ SANTOS”</a:t>
            </a:r>
          </a:p>
          <a:p>
            <a:pPr algn="ctr" eaLnBrk="0" hangingPunct="0">
              <a:defRPr/>
            </a:pPr>
            <a:r>
              <a:rPr lang="es-ES" sz="2400" b="1" kern="0" dirty="0" smtClean="0">
                <a:latin typeface="Arial" pitchFamily="34" charset="0"/>
                <a:ea typeface="+mj-ea"/>
                <a:cs typeface="Arial" pitchFamily="34" charset="0"/>
              </a:rPr>
              <a:t>DENTRO DE LAS INSTALACIONES DEL HOSPITAL MATERNO INFANTIL</a:t>
            </a: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b="1" kern="0" dirty="0">
                <a:latin typeface="Arial" pitchFamily="34" charset="0"/>
                <a:ea typeface="+mj-ea"/>
                <a:cs typeface="Arial" pitchFamily="34" charset="0"/>
              </a:rPr>
              <a:t> Objetivo del Programa</a:t>
            </a:r>
          </a:p>
          <a:p>
            <a:pPr algn="ctr" eaLnBrk="0" hangingPunct="0">
              <a:defRPr/>
            </a:pPr>
            <a:endParaRPr lang="es-ES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just" eaLnBrk="0" hangingPunct="0">
              <a:defRPr/>
            </a:pPr>
            <a:r>
              <a:rPr lang="es-ES" sz="1600" kern="0" dirty="0">
                <a:latin typeface="Arial" pitchFamily="34" charset="0"/>
                <a:ea typeface="+mj-ea"/>
                <a:cs typeface="Arial" pitchFamily="34" charset="0"/>
              </a:rPr>
              <a:t>Otorgar atención médica especializada y de calidad a pacientes en edad pediátrica, brindando atención resolutiva de los problemas de salud de la población, a través de un trato digno y humanitario. Elevar la calidad de vida en la población pediátrica, a través del cumplimiento de las políticas públicas que en materia de salud rigen en el nivel federal y estatal. </a:t>
            </a:r>
          </a:p>
          <a:p>
            <a:pPr algn="ctr" eaLnBrk="0" hangingPunct="0">
              <a:defRPr/>
            </a:pPr>
            <a:endParaRPr lang="es-ES" sz="16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059832" y="1862246"/>
            <a:ext cx="2705240" cy="41590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HORARIO DE CONSULTA</a:t>
            </a:r>
            <a:r>
              <a:rPr lang="es-ES" sz="1400" b="1" dirty="0">
                <a:solidFill>
                  <a:srgbClr val="C00000"/>
                </a:solidFill>
              </a:rPr>
              <a:t>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8:00 A 19:00 HORAS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LUNES A VIERNES </a:t>
            </a: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DÍAS HÁBILES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URGENCIAS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ATENCIÓN LAS 24 HORAS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981100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CENTRO MÉDICO PSIQUIÁTRICO DE SALTILLO, </a:t>
            </a:r>
          </a:p>
          <a:p>
            <a:pPr algn="ctr" eaLnBrk="0" hangingPunct="0">
              <a:defRPr/>
            </a:pPr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CONOCIDO COMO CENTRO ESTATAL DE SALUD MENTAL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84173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763688" y="1628800"/>
            <a:ext cx="6156684" cy="4104456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MX" sz="2400" b="1" kern="0" dirty="0" smtClean="0">
                <a:latin typeface="Arial" pitchFamily="34" charset="0"/>
                <a:ea typeface="+mj-ea"/>
                <a:cs typeface="Arial" pitchFamily="34" charset="0"/>
              </a:rPr>
              <a:t>UNEME CISAME TORREÓN</a:t>
            </a:r>
            <a:endParaRPr lang="es-MX" sz="2400" b="1" kern="0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b="1" kern="0" dirty="0">
                <a:latin typeface="Arial" pitchFamily="34" charset="0"/>
                <a:ea typeface="+mj-ea"/>
                <a:cs typeface="Arial" pitchFamily="34" charset="0"/>
              </a:rPr>
              <a:t> Objetivo del Programa</a:t>
            </a: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just"/>
            <a:r>
              <a:rPr lang="es-MX" sz="1600" dirty="0">
                <a:solidFill>
                  <a:srgbClr val="333333"/>
                </a:solidFill>
                <a:latin typeface="Open Sans"/>
              </a:rPr>
              <a:t>Su principal función </a:t>
            </a:r>
            <a:r>
              <a:rPr lang="es-MX" sz="1600" dirty="0" smtClean="0">
                <a:solidFill>
                  <a:srgbClr val="333333"/>
                </a:solidFill>
                <a:latin typeface="Open Sans"/>
              </a:rPr>
              <a:t>es </a:t>
            </a:r>
            <a:r>
              <a:rPr lang="es-MX" sz="1600" dirty="0">
                <a:solidFill>
                  <a:srgbClr val="333333"/>
                </a:solidFill>
                <a:latin typeface="Open Sans"/>
              </a:rPr>
              <a:t>brindar servicios ambulatorios para la detección, atención y rehabilitación oportuna en salud mental, a usuarios que requieren de una atención especializada, así como realizar acciones de promoción de la salud mental y prevención de los trastornos mentales, en beneficio de la </a:t>
            </a:r>
            <a:r>
              <a:rPr lang="es-MX" sz="1600" dirty="0" smtClean="0">
                <a:solidFill>
                  <a:srgbClr val="333333"/>
                </a:solidFill>
                <a:latin typeface="Open Sans"/>
              </a:rPr>
              <a:t>población.</a:t>
            </a:r>
            <a:endParaRPr lang="es-MX" sz="1600" dirty="0"/>
          </a:p>
          <a:p>
            <a:pPr algn="just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56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275856" y="1844824"/>
            <a:ext cx="2860837" cy="1238871"/>
          </a:xfrm>
          <a:prstGeom prst="rect">
            <a:avLst/>
          </a:prstGeom>
          <a:solidFill>
            <a:srgbClr val="BCE292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CONSULTA EXTERNA</a:t>
            </a:r>
          </a:p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CONSULTA DE  </a:t>
            </a:r>
            <a:r>
              <a:rPr lang="es-ES" sz="1300" b="1" dirty="0" smtClean="0">
                <a:solidFill>
                  <a:prstClr val="black"/>
                </a:solidFill>
              </a:rPr>
              <a:t>ESPECIALIDADES</a:t>
            </a:r>
          </a:p>
          <a:p>
            <a:pPr algn="ctr">
              <a:defRPr/>
            </a:pPr>
            <a:endParaRPr lang="es-ES" sz="1300" b="1" dirty="0" smtClean="0">
              <a:solidFill>
                <a:prstClr val="black"/>
              </a:solidFill>
            </a:endParaRPr>
          </a:p>
          <a:p>
            <a:pPr marL="446088" indent="-174625"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Psiquiatría.</a:t>
            </a:r>
            <a:endParaRPr lang="es-ES" sz="1300" dirty="0">
              <a:solidFill>
                <a:prstClr val="black"/>
              </a:solidFill>
            </a:endParaRPr>
          </a:p>
          <a:p>
            <a:pPr marL="446088" indent="-174625"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Psicología</a:t>
            </a:r>
            <a:r>
              <a:rPr lang="es-ES" sz="1300" dirty="0">
                <a:solidFill>
                  <a:prstClr val="black"/>
                </a:solidFill>
              </a:rPr>
              <a:t>.</a:t>
            </a:r>
          </a:p>
          <a:p>
            <a:pPr marL="271463">
              <a:buClr>
                <a:srgbClr val="C00000"/>
              </a:buClr>
              <a:tabLst>
                <a:tab pos="271463" algn="l"/>
                <a:tab pos="446088" algn="l"/>
              </a:tabLst>
              <a:defRPr/>
            </a:pPr>
            <a:endParaRPr lang="es-ES" sz="1300" dirty="0">
              <a:solidFill>
                <a:prstClr val="black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3275856" y="4534725"/>
            <a:ext cx="2860837" cy="156799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endParaRPr lang="es-ES" sz="1300" b="1" dirty="0">
              <a:solidFill>
                <a:prstClr val="black"/>
              </a:solidFill>
            </a:endParaRP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OTROS SERVICIOS</a:t>
            </a:r>
          </a:p>
          <a:p>
            <a:pPr marL="180975" indent="-180975" algn="ctr">
              <a:buClr>
                <a:srgbClr val="C00000"/>
              </a:buClr>
              <a:defRPr/>
            </a:pPr>
            <a:endParaRPr lang="es-MX" sz="1300" b="1" dirty="0">
              <a:solidFill>
                <a:prstClr val="black"/>
              </a:solidFill>
            </a:endParaRPr>
          </a:p>
          <a:p>
            <a:pPr marL="180975" indent="-180975" algn="just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Pruebas psicológicas.</a:t>
            </a:r>
          </a:p>
          <a:p>
            <a:pPr marL="180975" indent="-180975" algn="just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Línea de Vida. Programa de Prevención al Suicidio. Teléfono gratuito: 01 800 822 3737.</a:t>
            </a:r>
          </a:p>
          <a:p>
            <a:pPr algn="just">
              <a:defRPr/>
            </a:pPr>
            <a:r>
              <a:rPr lang="es-ES" sz="1200" dirty="0" smtClean="0">
                <a:solidFill>
                  <a:prstClr val="white"/>
                </a:solidFill>
              </a:rPr>
              <a:t> </a:t>
            </a:r>
            <a:endParaRPr lang="es-MX" sz="1300" dirty="0">
              <a:solidFill>
                <a:prstClr val="black"/>
              </a:solidFill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621060"/>
            <a:ext cx="792088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UNEME CISAME TORREÓN</a:t>
            </a:r>
          </a:p>
          <a:p>
            <a:pPr algn="ctr" eaLnBrk="0" hangingPunct="0">
              <a:defRPr/>
            </a:pPr>
            <a:endParaRPr lang="es-ES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CARTERA DE SERVICIOS </a:t>
            </a:r>
            <a:endParaRPr lang="es-MX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3275857" y="3305154"/>
            <a:ext cx="2860836" cy="1008112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SERVICIOS DE </a:t>
            </a:r>
            <a:r>
              <a:rPr lang="es-ES" sz="1300" b="1" dirty="0" smtClean="0">
                <a:solidFill>
                  <a:prstClr val="black"/>
                </a:solidFill>
              </a:rPr>
              <a:t>APOYO</a:t>
            </a:r>
          </a:p>
          <a:p>
            <a:pPr algn="ctr">
              <a:defRPr/>
            </a:pPr>
            <a:endParaRPr lang="es-ES" sz="1300" b="1" dirty="0">
              <a:solidFill>
                <a:prstClr val="black"/>
              </a:solidFill>
            </a:endParaRPr>
          </a:p>
          <a:p>
            <a:pPr marL="273050" indent="-17780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Farmacia</a:t>
            </a: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91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95537" y="1916832"/>
            <a:ext cx="4176463" cy="2592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GENERALES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Presentar copia fotostática de: </a:t>
            </a: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CURP del paciente.</a:t>
            </a: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INE del paciente.   Si es menor de edad,  presentar identificación del  padre o tutor.</a:t>
            </a: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Carnet de </a:t>
            </a:r>
            <a:r>
              <a:rPr lang="es-ES" sz="1300" dirty="0" smtClean="0">
                <a:solidFill>
                  <a:schemeClr val="tx1"/>
                </a:solidFill>
              </a:rPr>
              <a:t>citas.</a:t>
            </a:r>
            <a:endParaRPr lang="es-ES" sz="1300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Numero de afiliación del IMSS, ISSSTE o cualquier institución de seguridad social.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4728795" y="1916460"/>
            <a:ext cx="4176463" cy="2592660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lnSpc>
                <a:spcPct val="150000"/>
              </a:lnSpc>
              <a:buClr>
                <a:srgbClr val="C00000"/>
              </a:buClr>
              <a:defRPr/>
            </a:pPr>
            <a:endParaRPr lang="es-ES" sz="1300" b="1" dirty="0">
              <a:solidFill>
                <a:schemeClr val="tx1"/>
              </a:solidFill>
            </a:endParaRP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DE </a:t>
            </a:r>
            <a:r>
              <a:rPr lang="es-ES" sz="1300" b="1" dirty="0" smtClean="0">
                <a:solidFill>
                  <a:schemeClr val="tx1"/>
                </a:solidFill>
              </a:rPr>
              <a:t>PACIENTES SUBROGADOS </a:t>
            </a:r>
            <a:endParaRPr lang="es-ES" sz="1300" b="1" dirty="0">
              <a:solidFill>
                <a:schemeClr val="tx1"/>
              </a:solidFill>
            </a:endParaRP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DEL IMSS  O DEL ISSSTE</a:t>
            </a:r>
          </a:p>
          <a:p>
            <a:pPr marL="95250" algn="ctr">
              <a:buClr>
                <a:srgbClr val="C00000"/>
              </a:buClr>
              <a:defRPr/>
            </a:pPr>
            <a:endParaRPr lang="es-ES" sz="1300" b="1" dirty="0">
              <a:solidFill>
                <a:srgbClr val="FF0000"/>
              </a:solidFill>
            </a:endParaRPr>
          </a:p>
          <a:p>
            <a:pPr marL="381000" indent="-28575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Subrogación original vigente con sello.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Referencia en original, con firmas del Médico tratante y del Director de la Unidad que refiere y  sellos correspondientes.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Vigencia de Derechos original con sello. </a:t>
            </a: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764704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2942908" y="4653136"/>
            <a:ext cx="4173396" cy="187220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chemeClr val="tx1"/>
                </a:solidFill>
              </a:rPr>
              <a:t>TRÁMITES DE PACIENTES REFERIDOS DE 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chemeClr val="tx1"/>
                </a:solidFill>
              </a:rPr>
              <a:t>OTRA UNIDAD MÉDICA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rgbClr val="CC0000"/>
                </a:solidFill>
              </a:rPr>
              <a:t> </a:t>
            </a:r>
          </a:p>
          <a:p>
            <a:pPr marL="180975" indent="-180975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Acuda a  Trabajo Social con la hoja de Referencia  de la unidad médica que lo envía, allí le indicarán el proceso a seguir para recibir su atención en </a:t>
            </a:r>
            <a:r>
              <a:rPr lang="es-ES" sz="1300" dirty="0" smtClean="0">
                <a:solidFill>
                  <a:schemeClr val="tx1"/>
                </a:solidFill>
              </a:rPr>
              <a:t>este centro.</a:t>
            </a:r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187624" y="1188041"/>
            <a:ext cx="72728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u="sng" dirty="0" smtClean="0"/>
              <a:t>UNEME CISAME TORREÓN</a:t>
            </a:r>
            <a:endParaRPr lang="es-MX" sz="1600" b="1" dirty="0"/>
          </a:p>
        </p:txBody>
      </p:sp>
    </p:spTree>
    <p:extLst>
      <p:ext uri="{BB962C8B-B14F-4D97-AF65-F5344CB8AC3E}">
        <p14:creationId xmlns:p14="http://schemas.microsoft.com/office/powerpoint/2010/main" val="410292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971550" y="981100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400" b="1" u="sng" kern="0" dirty="0" smtClean="0">
                <a:latin typeface="Arial" pitchFamily="34" charset="0"/>
                <a:cs typeface="Arial" pitchFamily="34" charset="0"/>
              </a:rPr>
              <a:t>UNEME CISAME TORREÓN</a:t>
            </a:r>
            <a:endParaRPr lang="es-MX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4 Rectángulo redondeado"/>
          <p:cNvSpPr/>
          <p:nvPr/>
        </p:nvSpPr>
        <p:spPr>
          <a:xfrm>
            <a:off x="971550" y="1834008"/>
            <a:ext cx="3530190" cy="2736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consulta 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de primera vez: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Acuda </a:t>
            </a:r>
            <a:r>
              <a:rPr lang="es-ES" sz="1300" dirty="0">
                <a:solidFill>
                  <a:prstClr val="black"/>
                </a:solidFill>
              </a:rPr>
              <a:t>a Recepción y solicite la apertura del Expediente Clínico.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Caja  y solicite su recibo*.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Regrese a Recepción con el recibo de caja.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  </a:t>
            </a:r>
          </a:p>
        </p:txBody>
      </p:sp>
      <p:sp>
        <p:nvSpPr>
          <p:cNvPr id="15" name="8 Rectángulo redondeado"/>
          <p:cNvSpPr/>
          <p:nvPr/>
        </p:nvSpPr>
        <p:spPr>
          <a:xfrm>
            <a:off x="4716016" y="1834008"/>
            <a:ext cx="3600400" cy="2736304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</a:t>
            </a:r>
            <a:r>
              <a:rPr lang="es-ES" sz="1300" b="1" dirty="0" smtClean="0">
                <a:solidFill>
                  <a:prstClr val="black"/>
                </a:solidFill>
              </a:rPr>
              <a:t>consulta                     subsecuente </a:t>
            </a:r>
            <a:r>
              <a:rPr lang="es-ES" sz="1300" b="1" dirty="0">
                <a:solidFill>
                  <a:prstClr val="black"/>
                </a:solidFill>
              </a:rPr>
              <a:t>o con cita: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Acuda </a:t>
            </a:r>
            <a:r>
              <a:rPr lang="es-ES" sz="1300" dirty="0">
                <a:solidFill>
                  <a:prstClr val="black"/>
                </a:solidFill>
              </a:rPr>
              <a:t>a Caja y solicite su recibo con el número de Expediente Clínico*.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Recepción con el  recibo de caja y solicite su consulta.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</a:t>
            </a: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971550" y="4653136"/>
            <a:ext cx="7344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+mn-lt"/>
              </a:rPr>
              <a:t>* Si usted es derechohabiente al IMSS, ISSSTE o cualquier institución de seguridad social, considere que tendrá que cubrir la cuota de recuperación correspondiente.</a:t>
            </a:r>
            <a:endParaRPr lang="es-MX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64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075414" y="2074162"/>
            <a:ext cx="2705240" cy="27908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HORARIO DE </a:t>
            </a:r>
            <a:r>
              <a:rPr lang="es-ES" sz="1400" b="1" dirty="0" smtClean="0">
                <a:solidFill>
                  <a:schemeClr val="tx1"/>
                </a:solidFill>
              </a:rPr>
              <a:t>CONSULTA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 smtClean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 smtClean="0">
                <a:solidFill>
                  <a:schemeClr val="tx1"/>
                </a:solidFill>
              </a:rPr>
              <a:t>LUNES A VIERNES</a:t>
            </a: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 smtClean="0">
                <a:solidFill>
                  <a:schemeClr val="tx1"/>
                </a:solidFill>
              </a:rPr>
              <a:t>DÍAS HÁBILES</a:t>
            </a:r>
            <a:r>
              <a:rPr lang="es-ES" sz="1400" dirty="0" smtClean="0">
                <a:solidFill>
                  <a:srgbClr val="C00000"/>
                </a:solidFill>
              </a:rPr>
              <a:t> </a:t>
            </a:r>
            <a:endParaRPr lang="es-ES" sz="1400" dirty="0">
              <a:solidFill>
                <a:srgbClr val="C0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8:00 A </a:t>
            </a:r>
            <a:r>
              <a:rPr lang="es-ES" sz="1400" dirty="0" smtClean="0">
                <a:solidFill>
                  <a:schemeClr val="tx1"/>
                </a:solidFill>
              </a:rPr>
              <a:t>14:00 </a:t>
            </a:r>
            <a:r>
              <a:rPr lang="es-ES" sz="1400" dirty="0">
                <a:solidFill>
                  <a:schemeClr val="tx1"/>
                </a:solidFill>
              </a:rPr>
              <a:t>HORAS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132413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1400" b="1" u="sng" kern="0" dirty="0" smtClean="0">
                <a:latin typeface="Arial" pitchFamily="34" charset="0"/>
                <a:cs typeface="Arial" pitchFamily="34" charset="0"/>
              </a:rPr>
              <a:t>UNEME CISAME TORREÓN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13855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1727684" y="1412776"/>
            <a:ext cx="6156684" cy="4104456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2400" b="1" kern="0" dirty="0">
                <a:latin typeface="Arial" pitchFamily="34" charset="0"/>
                <a:ea typeface="+mj-ea"/>
                <a:cs typeface="Arial" pitchFamily="34" charset="0"/>
              </a:rPr>
              <a:t>GRANJA PSIQUIÁTRICA DE LA CIUDAD DE PARRAS DE LA FUENTE, </a:t>
            </a:r>
          </a:p>
          <a:p>
            <a:pPr algn="ctr" eaLnBrk="0" hangingPunct="0">
              <a:defRPr/>
            </a:pPr>
            <a:r>
              <a:rPr lang="es-ES" sz="2400" b="1" kern="0" dirty="0">
                <a:latin typeface="Arial" pitchFamily="34" charset="0"/>
                <a:ea typeface="+mj-ea"/>
                <a:cs typeface="Arial" pitchFamily="34" charset="0"/>
              </a:rPr>
              <a:t>CONOCIDA COMO </a:t>
            </a:r>
            <a:r>
              <a:rPr lang="es-ES" sz="2400" b="1" kern="0" dirty="0">
                <a:latin typeface="Arial" pitchFamily="34" charset="0"/>
                <a:cs typeface="Arial" pitchFamily="34" charset="0"/>
              </a:rPr>
              <a:t>HOSPITAL PSIQUIÁTRICO DE PARRAS</a:t>
            </a:r>
            <a:endParaRPr lang="es-MX" sz="2400" b="1" kern="0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b="1" kern="0" dirty="0">
                <a:latin typeface="Arial" pitchFamily="34" charset="0"/>
                <a:ea typeface="+mj-ea"/>
                <a:cs typeface="Arial" pitchFamily="34" charset="0"/>
              </a:rPr>
              <a:t> Objetivo del Programa</a:t>
            </a: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just" eaLnBrk="0" hangingPunct="0">
              <a:defRPr/>
            </a:pPr>
            <a:r>
              <a:rPr lang="es-ES" sz="1600" kern="0" dirty="0">
                <a:latin typeface="Arial" pitchFamily="34" charset="0"/>
                <a:ea typeface="+mj-ea"/>
                <a:cs typeface="Arial" pitchFamily="34" charset="0"/>
              </a:rPr>
              <a:t>Brindar servicios de salud mental a pacientes  con alguna patología psiquiátrica aguda o crónica, a través de tratamientos integrales, éticos y evolutivos, dirigidos a la rehabilitación psicosocial del paciente, en corresponsabilidad con la familia y la sociedad. </a:t>
            </a: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24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1547664" y="2276872"/>
            <a:ext cx="2487372" cy="1872208"/>
          </a:xfrm>
          <a:prstGeom prst="rect">
            <a:avLst/>
          </a:prstGeom>
          <a:solidFill>
            <a:srgbClr val="BCE292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CONSULTA  </a:t>
            </a:r>
            <a:r>
              <a:rPr lang="es-ES" sz="1300" b="1" dirty="0" smtClean="0">
                <a:solidFill>
                  <a:prstClr val="black"/>
                </a:solidFill>
              </a:rPr>
              <a:t>EXTERNA</a:t>
            </a:r>
            <a:endParaRPr lang="es-ES" sz="1100" b="1" dirty="0">
              <a:solidFill>
                <a:srgbClr val="CC0000"/>
              </a:solidFill>
            </a:endParaRPr>
          </a:p>
          <a:p>
            <a:pPr marL="446088" indent="-174625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Psiquiatría.</a:t>
            </a:r>
          </a:p>
          <a:p>
            <a:pPr marL="446088" indent="-174625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Psicología.</a:t>
            </a:r>
          </a:p>
          <a:p>
            <a:pPr marL="446088" indent="-174625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Terapia familiar.</a:t>
            </a:r>
          </a:p>
          <a:p>
            <a:pPr marL="446088" indent="-174625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Trabajo Social.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2051720" y="4259723"/>
            <a:ext cx="5328592" cy="1310425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 smtClean="0">
                <a:solidFill>
                  <a:prstClr val="black"/>
                </a:solidFill>
              </a:rPr>
              <a:t>HOSPITALIZACIÓN</a:t>
            </a:r>
            <a:endParaRPr lang="es-ES" sz="1300" dirty="0">
              <a:solidFill>
                <a:prstClr val="white"/>
              </a:solidFill>
            </a:endParaRPr>
          </a:p>
          <a:p>
            <a:pPr marL="355600" indent="-26035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Hospitalización  de larga estancia (mayor a 60 días) para adultos.</a:t>
            </a:r>
          </a:p>
          <a:p>
            <a:pPr marL="355600" indent="-260350" algn="just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Terapias de rehabilitación para la reinserción social, laboral y familiar. 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4179052" y="2276872"/>
            <a:ext cx="3600400" cy="187220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endParaRPr lang="es-ES" sz="1300" b="1" dirty="0">
              <a:solidFill>
                <a:prstClr val="black"/>
              </a:solidFill>
            </a:endParaRP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OTROS </a:t>
            </a:r>
            <a:r>
              <a:rPr lang="es-ES" sz="1300" b="1" dirty="0" smtClean="0">
                <a:solidFill>
                  <a:prstClr val="black"/>
                </a:solidFill>
              </a:rPr>
              <a:t>SERVICIOS</a:t>
            </a:r>
            <a:endParaRPr lang="es-MX" sz="1050" b="1" dirty="0">
              <a:solidFill>
                <a:srgbClr val="CC0000"/>
              </a:solidFill>
            </a:endParaRPr>
          </a:p>
          <a:p>
            <a:pPr marL="180975" indent="-180975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Apoyo educativo a la comunidad.</a:t>
            </a:r>
          </a:p>
          <a:p>
            <a:pPr marL="180975" indent="-180975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Enseñanza. Campos Clínicos para  estudiantes de Psicología y Enfermería y Servicio Social de Enfermería.</a:t>
            </a:r>
            <a:r>
              <a:rPr lang="es-ES" sz="1200" dirty="0">
                <a:solidFill>
                  <a:prstClr val="white"/>
                </a:solidFill>
              </a:rPr>
              <a:t>.</a:t>
            </a:r>
            <a:endParaRPr lang="es-MX" sz="1300" dirty="0">
              <a:solidFill>
                <a:prstClr val="black"/>
              </a:solidFill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971550" y="1124744"/>
            <a:ext cx="7200900" cy="1008112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b="1" u="sng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GRANJA PSIQUIÁTRICA DE LA CIUDAD DE PARRAS DE LA FUENTE, </a:t>
            </a:r>
          </a:p>
          <a:p>
            <a:pPr algn="ctr" eaLnBrk="0" hangingPunct="0">
              <a:defRPr/>
            </a:pPr>
            <a:r>
              <a:rPr lang="es-ES" sz="1600" b="1" u="sng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CONOCIDA COMO </a:t>
            </a:r>
            <a:r>
              <a:rPr lang="es-ES" sz="16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HOSPITAL PSIQUIÁTRICO DE PARRAS</a:t>
            </a:r>
          </a:p>
          <a:p>
            <a:pPr algn="ctr" eaLnBrk="0" hangingPunct="0">
              <a:defRPr/>
            </a:pPr>
            <a:r>
              <a:rPr lang="es-ES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CARTERA DE SERVICIOS </a:t>
            </a:r>
            <a:endParaRPr lang="es-MX" sz="16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4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619672" y="2686843"/>
            <a:ext cx="2088232" cy="2448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Orientación y asesoría para ejercer los derechos de acceso a la información pública y de acceso, rectificación, </a:t>
            </a:r>
            <a:r>
              <a:rPr lang="es-ES" sz="1300" dirty="0" smtClean="0">
                <a:solidFill>
                  <a:schemeClr val="tx1"/>
                </a:solidFill>
              </a:rPr>
              <a:t>cancelación, oposición o portabilidad </a:t>
            </a:r>
            <a:r>
              <a:rPr lang="es-ES" sz="1300" dirty="0">
                <a:solidFill>
                  <a:schemeClr val="tx1"/>
                </a:solidFill>
              </a:rPr>
              <a:t>de Datos Personales. 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1197124"/>
            <a:ext cx="7128842" cy="1151756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600" b="1" u="sng" kern="0" dirty="0">
                <a:latin typeface="Arial" pitchFamily="34" charset="0"/>
                <a:ea typeface="+mj-ea"/>
                <a:cs typeface="Arial" pitchFamily="34" charset="0"/>
              </a:rPr>
              <a:t>GRANJA PSIQUIÁTRICA DE LA CIUDAD DE  PARRAS DE LA FUENTE, </a:t>
            </a:r>
          </a:p>
          <a:p>
            <a:pPr algn="ctr" eaLnBrk="0" hangingPunct="0">
              <a:defRPr/>
            </a:pPr>
            <a:r>
              <a:rPr lang="es-ES" sz="1600" b="1" u="sng" kern="0" dirty="0">
                <a:latin typeface="Arial" pitchFamily="34" charset="0"/>
                <a:ea typeface="+mj-ea"/>
                <a:cs typeface="Arial" pitchFamily="34" charset="0"/>
              </a:rPr>
              <a:t>CONOCIDA COMO HOSPITAL PSIQUIÁTRICO DE PARRAS </a:t>
            </a: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SERVICIOS EN MATERIA DE ACCESO A LA INFORMACIÓN </a:t>
            </a:r>
          </a:p>
          <a:p>
            <a:pPr algn="ctr" eaLnBrk="0" hangingPunct="0">
              <a:defRPr/>
            </a:pP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Y PROTECCIÓN DE DATOS PERSONALES</a:t>
            </a: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t="16165"/>
          <a:stretch/>
        </p:blipFill>
        <p:spPr>
          <a:xfrm>
            <a:off x="4864949" y="2505313"/>
            <a:ext cx="3235443" cy="434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95537" y="1916832"/>
            <a:ext cx="4176463" cy="2592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GENERALES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Presentar copia fotostática de: </a:t>
            </a: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CURP del paciente.</a:t>
            </a: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INE del paciente.   Si es menor de edad,  presentar identificación del  padre o tutor.</a:t>
            </a: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Carnet de citas del Hospital Psiquiátrico de Parras.</a:t>
            </a: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Numero de afiliación del IMSS, ISSSTE o cualquier institución de seguridad social.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4728795" y="1916460"/>
            <a:ext cx="4176463" cy="2592660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lnSpc>
                <a:spcPct val="150000"/>
              </a:lnSpc>
              <a:buClr>
                <a:srgbClr val="C00000"/>
              </a:buClr>
              <a:defRPr/>
            </a:pPr>
            <a:endParaRPr lang="es-ES" sz="1300" b="1" dirty="0">
              <a:solidFill>
                <a:schemeClr val="tx1"/>
              </a:solidFill>
            </a:endParaRP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DE </a:t>
            </a:r>
            <a:r>
              <a:rPr lang="es-ES" sz="1300" b="1" dirty="0" smtClean="0">
                <a:solidFill>
                  <a:schemeClr val="tx1"/>
                </a:solidFill>
              </a:rPr>
              <a:t>PACIENTES SUBROGADOS </a:t>
            </a:r>
            <a:endParaRPr lang="es-ES" sz="1300" b="1" dirty="0">
              <a:solidFill>
                <a:schemeClr val="tx1"/>
              </a:solidFill>
            </a:endParaRP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DEL IMSS  O DEL ISSSTE</a:t>
            </a:r>
          </a:p>
          <a:p>
            <a:pPr marL="95250" algn="ctr">
              <a:buClr>
                <a:srgbClr val="C00000"/>
              </a:buClr>
              <a:defRPr/>
            </a:pPr>
            <a:endParaRPr lang="es-ES" sz="1300" b="1" dirty="0">
              <a:solidFill>
                <a:srgbClr val="FF0000"/>
              </a:solidFill>
            </a:endParaRPr>
          </a:p>
          <a:p>
            <a:pPr marL="381000" indent="-28575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Subrogación original vigente con sello.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Referencia en original, con firmas del Médico tratante y del Director de la Unidad que refiere y  sellos correspondientes.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Vigencia de Derechos original con sello. </a:t>
            </a: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764704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2942908" y="4653136"/>
            <a:ext cx="4173396" cy="187220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chemeClr val="tx1"/>
                </a:solidFill>
              </a:rPr>
              <a:t>TRÁMITES DE PACIENTES REFERIDOS DE 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chemeClr val="tx1"/>
                </a:solidFill>
              </a:rPr>
              <a:t>OTRA UNIDAD MÉDICA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rgbClr val="CC0000"/>
                </a:solidFill>
              </a:rPr>
              <a:t> </a:t>
            </a:r>
          </a:p>
          <a:p>
            <a:pPr marL="180975" indent="-180975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Acuda a  Trabajo Social con la hoja de Referencia  de la unidad médica que lo envía, allí le indicarán el proceso a seguir para recibir su atención en este hospital.</a:t>
            </a:r>
          </a:p>
        </p:txBody>
      </p:sp>
      <p:sp>
        <p:nvSpPr>
          <p:cNvPr id="2" name="1 Rectángulo"/>
          <p:cNvSpPr/>
          <p:nvPr/>
        </p:nvSpPr>
        <p:spPr>
          <a:xfrm>
            <a:off x="1187624" y="1188041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u="sng" dirty="0"/>
              <a:t>GRANJA PSIQUIÁTRICA DE LA CIUDAD DE  PARRAS DE LA FUENTE, </a:t>
            </a:r>
          </a:p>
          <a:p>
            <a:pPr algn="ctr"/>
            <a:r>
              <a:rPr lang="es-MX" sz="1600" b="1" u="sng" dirty="0"/>
              <a:t>CONOCIDA COMO HOSPITAL PSIQUIÁTRICO DE PARRAS</a:t>
            </a:r>
            <a:r>
              <a:rPr lang="es-MX" sz="1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112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1053883" y="928989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HOSPITAL DEL NIÑO “DR. FEDERICO GÓMEZ SANTOS</a:t>
            </a: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ctr" eaLnBrk="0" hangingPunct="0">
              <a:defRPr/>
            </a:pP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DENTRO DE LAS INSTALACIONES DEL HOSPITAL MATERNO INFANTIL</a:t>
            </a:r>
            <a:endParaRPr lang="es-ES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CARTERA DE SERVICIOS </a:t>
            </a:r>
            <a:endParaRPr lang="es-MX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5 Rectángulo redondeado"/>
          <p:cNvSpPr/>
          <p:nvPr/>
        </p:nvSpPr>
        <p:spPr>
          <a:xfrm>
            <a:off x="4912431" y="1675835"/>
            <a:ext cx="3321102" cy="2363925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HOSPITALIZACIÓN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Área COVID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Medicina Interna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Cirugía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Cirugía Cardiovascular.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Unidad </a:t>
            </a:r>
            <a:r>
              <a:rPr lang="es-ES" sz="1300" dirty="0">
                <a:solidFill>
                  <a:prstClr val="black"/>
                </a:solidFill>
              </a:rPr>
              <a:t>de Cuidados Intensivos Pediátricos.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Unidad de Cuidados Intensivos Neonatales.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Infectología.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Oncología.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Quimioterapia </a:t>
            </a:r>
          </a:p>
        </p:txBody>
      </p:sp>
      <p:sp>
        <p:nvSpPr>
          <p:cNvPr id="12" name="7 Rectángulo redondeado"/>
          <p:cNvSpPr/>
          <p:nvPr/>
        </p:nvSpPr>
        <p:spPr>
          <a:xfrm>
            <a:off x="5345854" y="4149080"/>
            <a:ext cx="2454257" cy="19090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AUXILIARES DE DIAGNÓSTICO Y TRATAMIENTO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Laboratorio </a:t>
            </a:r>
            <a:r>
              <a:rPr lang="es-ES" sz="1300" dirty="0">
                <a:solidFill>
                  <a:prstClr val="black"/>
                </a:solidFill>
              </a:rPr>
              <a:t>clínico.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Rayos X: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Patología</a:t>
            </a:r>
            <a:r>
              <a:rPr lang="es-ES" sz="1300" dirty="0">
                <a:solidFill>
                  <a:prstClr val="black"/>
                </a:solidFill>
              </a:rPr>
              <a:t>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Electrocardiografía.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Ecocardiografía.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Endoscopía.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Laparoscopía.</a:t>
            </a:r>
            <a:endParaRPr lang="es-MX" sz="1300" dirty="0">
              <a:solidFill>
                <a:prstClr val="black"/>
              </a:solidFill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611560" y="1631349"/>
            <a:ext cx="4255670" cy="3048584"/>
            <a:chOff x="656762" y="1698495"/>
            <a:chExt cx="4255670" cy="3048584"/>
          </a:xfrm>
        </p:grpSpPr>
        <p:sp>
          <p:nvSpPr>
            <p:cNvPr id="7" name="3 Rectángulo redondeado"/>
            <p:cNvSpPr/>
            <p:nvPr/>
          </p:nvSpPr>
          <p:spPr>
            <a:xfrm>
              <a:off x="656762" y="1698495"/>
              <a:ext cx="4131262" cy="3048584"/>
            </a:xfrm>
            <a:prstGeom prst="rect">
              <a:avLst/>
            </a:prstGeom>
            <a:solidFill>
              <a:srgbClr val="BCE292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ES" sz="1300" b="1" dirty="0">
                  <a:solidFill>
                    <a:prstClr val="black"/>
                  </a:solidFill>
                </a:rPr>
                <a:t>CONSULTA </a:t>
              </a:r>
              <a:r>
                <a:rPr lang="es-ES" sz="1300" b="1" dirty="0" smtClean="0">
                  <a:solidFill>
                    <a:prstClr val="black"/>
                  </a:solidFill>
                </a:rPr>
                <a:t>EXTERNA Y ATENCIÓN HOSPITALARIA DE ESPECIALIDAD</a:t>
              </a:r>
              <a:endParaRPr lang="es-ES" sz="800" b="1" dirty="0">
                <a:solidFill>
                  <a:prstClr val="black"/>
                </a:solidFill>
              </a:endParaRP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Pediatría</a:t>
              </a:r>
            </a:p>
            <a:p>
              <a:pPr algn="ctr">
                <a:defRPr/>
              </a:pPr>
              <a:endParaRPr lang="es-ES" sz="800" b="1" dirty="0">
                <a:solidFill>
                  <a:prstClr val="black"/>
                </a:solidFill>
              </a:endParaRPr>
            </a:p>
            <a:p>
              <a:pPr>
                <a:defRPr/>
              </a:pPr>
              <a:r>
                <a:rPr lang="es-ES" sz="1300" b="1" dirty="0">
                  <a:solidFill>
                    <a:prstClr val="black"/>
                  </a:solidFill>
                </a:rPr>
                <a:t>CONSULTA  </a:t>
              </a:r>
              <a:r>
                <a:rPr lang="es-ES" sz="1300" b="1" dirty="0" smtClean="0">
                  <a:solidFill>
                    <a:prstClr val="black"/>
                  </a:solidFill>
                </a:rPr>
                <a:t>EXTERNA Y ATENCION HOSPITALARIA DE SUBESPECIALIDADES</a:t>
              </a:r>
              <a:endParaRPr lang="es-ES" sz="1300" b="1" dirty="0">
                <a:solidFill>
                  <a:prstClr val="black"/>
                </a:solidFill>
              </a:endParaRP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smtClean="0">
                  <a:solidFill>
                    <a:prstClr val="black"/>
                  </a:solidFill>
                </a:rPr>
                <a:t>Oftalmología</a:t>
              </a:r>
              <a:r>
                <a:rPr lang="es-ES" sz="1300" dirty="0">
                  <a:solidFill>
                    <a:prstClr val="black"/>
                  </a:solidFill>
                </a:rPr>
                <a:t>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Otorrinolaringología.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Neonatología.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Reumatología.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Gastroenterología.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Neurología.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Neurocirugía.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Nefrología</a:t>
              </a:r>
              <a:r>
                <a:rPr lang="es-ES" sz="1300" dirty="0" smtClean="0">
                  <a:solidFill>
                    <a:prstClr val="black"/>
                  </a:solidFill>
                </a:rPr>
                <a:t>.</a:t>
              </a:r>
              <a:endParaRPr lang="es-ES" sz="1300" dirty="0">
                <a:solidFill>
                  <a:prstClr val="black"/>
                </a:solidFill>
              </a:endParaRPr>
            </a:p>
          </p:txBody>
        </p:sp>
        <p:sp>
          <p:nvSpPr>
            <p:cNvPr id="2" name="Rectángulo 1"/>
            <p:cNvSpPr/>
            <p:nvPr/>
          </p:nvSpPr>
          <p:spPr>
            <a:xfrm>
              <a:off x="2626482" y="2924944"/>
              <a:ext cx="2285950" cy="16927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  <a:latin typeface="+mj-lt"/>
                </a:rPr>
                <a:t>Cirugía Pediátrica</a:t>
              </a:r>
              <a:r>
                <a:rPr lang="es-ES" sz="1300" dirty="0" smtClean="0">
                  <a:solidFill>
                    <a:prstClr val="black"/>
                  </a:solidFill>
                  <a:latin typeface="+mj-lt"/>
                </a:rPr>
                <a:t>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  <a:latin typeface="+mj-lt"/>
                </a:rPr>
                <a:t>Neumología.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smtClean="0">
                  <a:solidFill>
                    <a:prstClr val="black"/>
                  </a:solidFill>
                  <a:latin typeface="+mj-lt"/>
                </a:rPr>
                <a:t>Urología</a:t>
              </a:r>
              <a:r>
                <a:rPr lang="es-ES" sz="1300" dirty="0">
                  <a:solidFill>
                    <a:prstClr val="black"/>
                  </a:solidFill>
                  <a:latin typeface="+mj-lt"/>
                </a:rPr>
                <a:t>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  <a:latin typeface="+mj-lt"/>
                </a:rPr>
                <a:t>Cirugía Plástica</a:t>
              </a:r>
              <a:r>
                <a:rPr lang="es-ES" sz="1300" dirty="0">
                  <a:solidFill>
                    <a:prstClr val="black"/>
                  </a:solidFill>
                </a:rPr>
                <a:t>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smtClean="0">
                  <a:solidFill>
                    <a:prstClr val="black"/>
                  </a:solidFill>
                  <a:latin typeface="+mn-lt"/>
                </a:rPr>
                <a:t>Traumatología </a:t>
              </a:r>
              <a:r>
                <a:rPr lang="es-ES" sz="1300" dirty="0">
                  <a:solidFill>
                    <a:prstClr val="black"/>
                  </a:solidFill>
                  <a:latin typeface="+mn-lt"/>
                </a:rPr>
                <a:t>y Ortopedia.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  <a:latin typeface="+mn-lt"/>
                </a:rPr>
                <a:t>Alergología.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  <a:latin typeface="+mn-lt"/>
                </a:rPr>
                <a:t>Endocrinología.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  <a:latin typeface="+mn-lt"/>
                </a:rPr>
                <a:t>Oncología y Hematología.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034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971550" y="981100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GRANJA PSIQUIÁTRICA DE LA CIUDAD DE PARRAS DE LA FUENTE, </a:t>
            </a:r>
          </a:p>
          <a:p>
            <a:pPr algn="ctr" eaLnBrk="0" hangingPunct="0">
              <a:defRPr/>
            </a:pPr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CONOCIDA COMO HOSPITAL PSIQUIÁTRICO DE PARRAS </a:t>
            </a:r>
            <a:endParaRPr lang="es-MX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4 Rectángulo redondeado"/>
          <p:cNvSpPr/>
          <p:nvPr/>
        </p:nvSpPr>
        <p:spPr>
          <a:xfrm>
            <a:off x="971550" y="1834008"/>
            <a:ext cx="3530190" cy="2736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consulta 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de primera vez: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Acuda </a:t>
            </a:r>
            <a:r>
              <a:rPr lang="es-ES" sz="1300" dirty="0">
                <a:solidFill>
                  <a:prstClr val="black"/>
                </a:solidFill>
              </a:rPr>
              <a:t>a Recepción y solicite la apertura del Expediente Clínico.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Caja  y solicite su recibo*.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Regrese a Recepción con el recibo de caja.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  </a:t>
            </a:r>
          </a:p>
        </p:txBody>
      </p:sp>
      <p:sp>
        <p:nvSpPr>
          <p:cNvPr id="15" name="8 Rectángulo redondeado"/>
          <p:cNvSpPr/>
          <p:nvPr/>
        </p:nvSpPr>
        <p:spPr>
          <a:xfrm>
            <a:off x="4716016" y="1834008"/>
            <a:ext cx="3600400" cy="2736304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</a:t>
            </a:r>
            <a:r>
              <a:rPr lang="es-ES" sz="1300" b="1" dirty="0" smtClean="0">
                <a:solidFill>
                  <a:prstClr val="black"/>
                </a:solidFill>
              </a:rPr>
              <a:t>consulta                     subsecuente </a:t>
            </a:r>
            <a:r>
              <a:rPr lang="es-ES" sz="1300" b="1" dirty="0">
                <a:solidFill>
                  <a:prstClr val="black"/>
                </a:solidFill>
              </a:rPr>
              <a:t>o con cita: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Acuda </a:t>
            </a:r>
            <a:r>
              <a:rPr lang="es-ES" sz="1300" dirty="0">
                <a:solidFill>
                  <a:prstClr val="black"/>
                </a:solidFill>
              </a:rPr>
              <a:t>a Caja y solicite su recibo con el número de Expediente Clínico*.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Recepción con el  recibo de caja y solicite su consulta.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</a:t>
            </a: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971550" y="4653136"/>
            <a:ext cx="7344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+mn-lt"/>
              </a:rPr>
              <a:t>* Si usted es derechohabiente al IMSS, ISSSTE o cualquier institución de seguridad social, considere que tendrá que cubrir la cuota de recuperación correspondiente.</a:t>
            </a:r>
            <a:endParaRPr lang="es-MX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49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306920" y="2564904"/>
            <a:ext cx="2705240" cy="2376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HORARIO DE CONSULTA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8:00 A 14:00 HORAS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LUNES A VIERNES </a:t>
            </a: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DÍAS HÁBILES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043508" y="1323346"/>
            <a:ext cx="7200900" cy="881518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1600" b="1" u="sng" kern="0" dirty="0">
                <a:latin typeface="Arial" pitchFamily="34" charset="0"/>
                <a:ea typeface="+mj-ea"/>
                <a:cs typeface="Arial" pitchFamily="34" charset="0"/>
              </a:rPr>
              <a:t>GRANJA PSIQUIÁTRICA DE LA CIUDAD DE PARRAS DE LA FUENTE, </a:t>
            </a:r>
          </a:p>
          <a:p>
            <a:pPr algn="ctr" eaLnBrk="0" hangingPunct="0">
              <a:defRPr/>
            </a:pPr>
            <a:r>
              <a:rPr lang="es-ES" sz="1600" b="1" u="sng" kern="0" dirty="0">
                <a:latin typeface="Arial" pitchFamily="34" charset="0"/>
                <a:ea typeface="+mj-ea"/>
                <a:cs typeface="Arial" pitchFamily="34" charset="0"/>
              </a:rPr>
              <a:t>CONOCIDA COMO HOSPITAL PSIQUIÁTRICO DE PARRAS </a:t>
            </a:r>
            <a:endParaRPr lang="es-MX" sz="1600" u="sng" dirty="0"/>
          </a:p>
        </p:txBody>
      </p:sp>
    </p:spTree>
    <p:extLst>
      <p:ext uri="{BB962C8B-B14F-4D97-AF65-F5344CB8AC3E}">
        <p14:creationId xmlns:p14="http://schemas.microsoft.com/office/powerpoint/2010/main" val="175846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 redondeado"/>
          <p:cNvSpPr/>
          <p:nvPr/>
        </p:nvSpPr>
        <p:spPr>
          <a:xfrm>
            <a:off x="390596" y="2448272"/>
            <a:ext cx="2448272" cy="2425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URGENCIAS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TRIAGE.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Atención de emergencias.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Observación.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Rehidratación.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Control de temperatura.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Inhaloterapia.</a:t>
            </a:r>
          </a:p>
        </p:txBody>
      </p:sp>
      <p:sp>
        <p:nvSpPr>
          <p:cNvPr id="11" name="6 Rectángulo redondeado"/>
          <p:cNvSpPr/>
          <p:nvPr/>
        </p:nvSpPr>
        <p:spPr>
          <a:xfrm>
            <a:off x="3000886" y="1775800"/>
            <a:ext cx="3096344" cy="460851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OTROS SERVICIOS</a:t>
            </a:r>
            <a:endParaRPr lang="es-MX" sz="1300" b="1" dirty="0">
              <a:solidFill>
                <a:prstClr val="black"/>
              </a:solidFill>
            </a:endParaRP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Medicina Preventiva.</a:t>
            </a: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Psicología.</a:t>
            </a: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Farmacia.</a:t>
            </a: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Nutrición.</a:t>
            </a: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Clínica de Obesidad.</a:t>
            </a: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Clínica de Catéteres.</a:t>
            </a: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Enseñanza. Campos Clínicos para estudiantes de Medicina, Enfermería, Técnico en Radiología y Laboratorio Clínico, Internado de Pregrado, Servicio Social de Odontología, Enfermería, Trabajo Social y Nutrición, Residencia Médica de Pediatría.</a:t>
            </a:r>
            <a:endParaRPr lang="es-MX" sz="1300" dirty="0">
              <a:solidFill>
                <a:prstClr val="black"/>
              </a:solidFill>
            </a:endParaRPr>
          </a:p>
        </p:txBody>
      </p:sp>
      <p:sp>
        <p:nvSpPr>
          <p:cNvPr id="12" name="8 Rectángulo redondeado"/>
          <p:cNvSpPr/>
          <p:nvPr/>
        </p:nvSpPr>
        <p:spPr>
          <a:xfrm>
            <a:off x="6228184" y="2448272"/>
            <a:ext cx="2592288" cy="2420888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SERVICIOS ASISTENCIALES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Módulo de Información.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Trabajo Social.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Estancia </a:t>
            </a:r>
            <a:r>
              <a:rPr lang="es-ES" sz="1300" dirty="0">
                <a:solidFill>
                  <a:prstClr val="black"/>
                </a:solidFill>
              </a:rPr>
              <a:t>para Familiares.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Unidad de Apoyo Escolar Básica Hospitalaria. Sigamos aprendiendo en el Hospital. </a:t>
            </a: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053883" y="928989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HOSPITAL DEL NIÑO “DR. FEDERICO GÓMEZ SANTOS</a:t>
            </a: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ctr" eaLnBrk="0" hangingPunct="0">
              <a:defRPr/>
            </a:pP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DENTRO DE LAS INSTALACIONES DEL HOSPITAL MATERNO INFANTIL</a:t>
            </a:r>
            <a:endParaRPr lang="es-ES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CARTERA DE SERVICIOS </a:t>
            </a:r>
            <a:endParaRPr lang="es-MX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39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331640" y="2852936"/>
            <a:ext cx="2232248" cy="23564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Orientación y asesoría para ejercer los derechos de acceso a la información pública y de acceso, rectificación, </a:t>
            </a:r>
            <a:r>
              <a:rPr lang="es-ES" sz="1300" dirty="0" smtClean="0">
                <a:solidFill>
                  <a:schemeClr val="tx1"/>
                </a:solidFill>
              </a:rPr>
              <a:t>cancelación,  oposición o portabilidad </a:t>
            </a:r>
            <a:r>
              <a:rPr lang="es-ES" sz="1300" dirty="0">
                <a:solidFill>
                  <a:schemeClr val="tx1"/>
                </a:solidFill>
              </a:rPr>
              <a:t>de Datos Personales. 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010610" y="1629079"/>
            <a:ext cx="7128842" cy="935732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MX" sz="1400" b="1" kern="0" dirty="0" smtClean="0">
                <a:latin typeface="Arial" pitchFamily="34" charset="0"/>
                <a:ea typeface="+mj-ea"/>
                <a:cs typeface="Arial" pitchFamily="34" charset="0"/>
              </a:rPr>
              <a:t>SERVICIOS </a:t>
            </a: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EN MATERIA DE ACCESO A LA INFORMACION </a:t>
            </a:r>
          </a:p>
          <a:p>
            <a:pPr algn="ctr" eaLnBrk="0" hangingPunct="0">
              <a:defRPr/>
            </a:pP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Y PROTECCION DE DATOS PERSONALES</a:t>
            </a: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t="16165"/>
          <a:stretch/>
        </p:blipFill>
        <p:spPr>
          <a:xfrm>
            <a:off x="4911273" y="2060848"/>
            <a:ext cx="3235443" cy="4344239"/>
          </a:xfrm>
          <a:prstGeom prst="rect">
            <a:avLst/>
          </a:prstGeom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936810" y="981379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HOSPITAL DEL NIÑO “DR. FEDERICO GÓMEZ SANTOS</a:t>
            </a: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ctr" eaLnBrk="0" hangingPunct="0">
              <a:defRPr/>
            </a:pP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DENTRO DE LAS INSTALACIONES DEL HOSPITAL MATERNO INFANTIL</a:t>
            </a:r>
            <a:endParaRPr lang="es-ES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61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51520" y="1628799"/>
            <a:ext cx="2705240" cy="36724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REQUISITOS GENERALES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CURP del menor.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Acta de nacimiento del menor. 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INE del padre o tutor.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Cartilla de </a:t>
            </a:r>
            <a:r>
              <a:rPr lang="es-ES" sz="1400" dirty="0" smtClean="0">
                <a:solidFill>
                  <a:schemeClr val="tx1"/>
                </a:solidFill>
              </a:rPr>
              <a:t>Salud</a:t>
            </a:r>
            <a:r>
              <a:rPr lang="es-ES" sz="1400" dirty="0">
                <a:solidFill>
                  <a:schemeClr val="tx1"/>
                </a:solidFill>
              </a:rPr>
              <a:t>. Si no la tiene, solicítela al personal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MX" sz="1400" dirty="0">
                <a:solidFill>
                  <a:schemeClr val="tx1"/>
                </a:solidFill>
              </a:rPr>
              <a:t>Carnet de citas del Hospital del Niño</a:t>
            </a:r>
            <a:r>
              <a:rPr lang="es-ES" sz="1400" dirty="0">
                <a:solidFill>
                  <a:schemeClr val="tx1"/>
                </a:solidFill>
              </a:rPr>
              <a:t>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Número de afiliación del IMSS, ISSSTE o cualquier institución de seguridad social.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3163507" y="1628799"/>
            <a:ext cx="2808312" cy="3240361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REQUISITOS DE PACIENTES SUBROGADOS 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DEL IMSS  O DEL ISSSTE</a:t>
            </a:r>
          </a:p>
          <a:p>
            <a:pPr marL="268288" indent="-174625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b="1" dirty="0">
                <a:solidFill>
                  <a:srgbClr val="FF0000"/>
                </a:solidFill>
              </a:rPr>
              <a:t> </a:t>
            </a:r>
            <a:r>
              <a:rPr lang="es-ES" sz="1400" dirty="0">
                <a:solidFill>
                  <a:schemeClr val="tx1"/>
                </a:solidFill>
              </a:rPr>
              <a:t>Hoja de Subrogación original vigente con sello. 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Hoja de Referencia - Contrareferencia  original con sello. 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Hoja de Vigencia de Derechos original con sello. </a:t>
            </a: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163330" y="1628799"/>
            <a:ext cx="2664296" cy="3096346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MX" sz="1400" b="1" dirty="0">
                <a:solidFill>
                  <a:schemeClr val="tx1"/>
                </a:solidFill>
              </a:rPr>
              <a:t>TRÁMITES DE PACIENTES REFERIDOS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400" b="1" dirty="0">
                <a:solidFill>
                  <a:schemeClr val="tx1"/>
                </a:solidFill>
              </a:rPr>
              <a:t>DE OTRA UNIDAD MÉDICA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400" b="1" dirty="0">
                <a:solidFill>
                  <a:srgbClr val="CC0000"/>
                </a:solidFill>
              </a:rPr>
              <a:t> </a:t>
            </a:r>
            <a:endParaRPr lang="es-MX" sz="1400" b="1" dirty="0" smtClean="0">
              <a:solidFill>
                <a:srgbClr val="CC0000"/>
              </a:solidFill>
            </a:endParaRPr>
          </a:p>
          <a:p>
            <a:pPr marL="180975" indent="-180975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400" dirty="0" smtClean="0">
                <a:solidFill>
                  <a:schemeClr val="tx1"/>
                </a:solidFill>
              </a:rPr>
              <a:t>Acuda a  Trabajo Social con la hoja de Referencia de la unidad médica que lo envía, allí le indicarán el proceso a seguir para recibir su atención en este hospital.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053883" y="836712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HOSPITAL DEL NIÑO “DR. FEDERICO GÓMEZ SANTOS</a:t>
            </a: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ctr" eaLnBrk="0" hangingPunct="0">
              <a:defRPr/>
            </a:pP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DENTRO DE LAS INSTALACIONES DEL HOSPITAL MATERNO INFANTIL</a:t>
            </a:r>
            <a:endParaRPr lang="es-ES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87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866812" y="1784480"/>
            <a:ext cx="3833873" cy="2592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Si usted acude a consulta 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por primera vez: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Acuda a Recepción y solicite la apertura del Expediente Clínico.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Pase a Caja  y solicite su recibo*.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Regrese a Recepción con el recibo de caja.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Espere su turno en la sala de espera.  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4860032" y="1785270"/>
            <a:ext cx="3833873" cy="2592660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Si usted acude a </a:t>
            </a:r>
            <a:r>
              <a:rPr lang="es-ES" sz="1400" b="1" dirty="0" smtClean="0">
                <a:solidFill>
                  <a:schemeClr val="tx1"/>
                </a:solidFill>
              </a:rPr>
              <a:t>consulta                                  </a:t>
            </a:r>
            <a:r>
              <a:rPr lang="es-ES" sz="1400" b="1" dirty="0">
                <a:solidFill>
                  <a:schemeClr val="tx1"/>
                </a:solidFill>
              </a:rPr>
              <a:t>subsecuente o con cita: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Acuda a Caja y solicite su recibo con el número de Expediente Clínico*.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Pase a Recepción con el  recibo de caja y solicite su consulta.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Espere su turno en la sala de espera. </a:t>
            </a: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66811" y="4509120"/>
            <a:ext cx="78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+mn-lt"/>
              </a:rPr>
              <a:t>* Si usted es derechohabiente al IMSS, ISSSTE o cualquier institución de seguridad social, considere que tendrá que cubrir la cuota de recuperación correspondiente.</a:t>
            </a:r>
            <a:endParaRPr lang="es-MX" sz="1400" dirty="0">
              <a:latin typeface="+mn-lt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053883" y="928989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HOSPITAL DEL NIÑO “DR. FEDERICO GÓMEZ SANTOS</a:t>
            </a: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ctr" eaLnBrk="0" hangingPunct="0">
              <a:defRPr/>
            </a:pP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DENTRO DE LAS INSTALACIONES DEL HOSPITAL MATERNO INFANTIL</a:t>
            </a:r>
            <a:endParaRPr lang="es-ES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33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162904" y="1790238"/>
            <a:ext cx="2705240" cy="3438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HORARIO DE CONSULTA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8:00 A 19:00 HORAS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LUNES A VIERNES </a:t>
            </a: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 smtClean="0">
                <a:solidFill>
                  <a:schemeClr val="tx1"/>
                </a:solidFill>
              </a:rPr>
              <a:t>DÍAS HÁBILES</a:t>
            </a: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URGENCIAS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 smtClean="0">
                <a:solidFill>
                  <a:schemeClr val="tx1"/>
                </a:solidFill>
              </a:rPr>
              <a:t>ATENCIÓN LAS </a:t>
            </a:r>
            <a:r>
              <a:rPr lang="es-ES" sz="1400" dirty="0">
                <a:solidFill>
                  <a:schemeClr val="tx1"/>
                </a:solidFill>
              </a:rPr>
              <a:t>24 HORAS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053883" y="928989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HOSPITAL DEL NIÑO “DR. FEDERICO GÓMEZ SANTOS</a:t>
            </a: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ctr" eaLnBrk="0" hangingPunct="0">
              <a:defRPr/>
            </a:pP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DENTRO DE LAS INSTALACIONES DEL HOSPITAL MATERNO INFANTIL</a:t>
            </a:r>
            <a:endParaRPr lang="es-ES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99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1727684" y="1340768"/>
            <a:ext cx="6156684" cy="3726621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2400" b="1" kern="0" dirty="0">
                <a:latin typeface="Arial" pitchFamily="34" charset="0"/>
                <a:cs typeface="Arial" pitchFamily="34" charset="0"/>
              </a:rPr>
              <a:t>CENTRO ESTATAL DEL </a:t>
            </a:r>
            <a:endParaRPr lang="es-ES" sz="2400" b="1" kern="0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sz="2400" b="1" kern="0" dirty="0" smtClean="0">
                <a:latin typeface="Arial" pitchFamily="34" charset="0"/>
                <a:cs typeface="Arial" pitchFamily="34" charset="0"/>
              </a:rPr>
              <a:t>ADULTO </a:t>
            </a:r>
            <a:r>
              <a:rPr lang="es-ES" sz="2400" b="1" kern="0" dirty="0">
                <a:latin typeface="Arial" pitchFamily="34" charset="0"/>
                <a:cs typeface="Arial" pitchFamily="34" charset="0"/>
              </a:rPr>
              <a:t>MAYOR</a:t>
            </a: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b="1" kern="0" dirty="0">
                <a:latin typeface="Arial" pitchFamily="34" charset="0"/>
                <a:ea typeface="+mj-ea"/>
                <a:cs typeface="Arial" pitchFamily="34" charset="0"/>
              </a:rPr>
              <a:t> Objetivo del Programa</a:t>
            </a: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just" eaLnBrk="0" hangingPunct="0">
              <a:defRPr/>
            </a:pPr>
            <a:r>
              <a:rPr lang="es-ES" sz="1600" kern="0" dirty="0">
                <a:latin typeface="Arial" pitchFamily="34" charset="0"/>
                <a:ea typeface="+mj-ea"/>
                <a:cs typeface="Arial" pitchFamily="34" charset="0"/>
              </a:rPr>
              <a:t>Proporcionar atención médica especializada y servicios de salud </a:t>
            </a:r>
            <a:r>
              <a:rPr lang="es-ES" sz="1600" kern="0" dirty="0" smtClean="0">
                <a:latin typeface="Arial" pitchFamily="34" charset="0"/>
                <a:ea typeface="+mj-ea"/>
                <a:cs typeface="Arial" pitchFamily="34" charset="0"/>
              </a:rPr>
              <a:t>integrales, </a:t>
            </a:r>
            <a:r>
              <a:rPr lang="es-ES" sz="1600" kern="0" dirty="0">
                <a:latin typeface="Arial" pitchFamily="34" charset="0"/>
                <a:ea typeface="+mj-ea"/>
                <a:cs typeface="Arial" pitchFamily="34" charset="0"/>
              </a:rPr>
              <a:t>de alta calidad a la población Adulta Mayor del Estado de Coahuila de Zaragoza. </a:t>
            </a:r>
          </a:p>
          <a:p>
            <a:pPr algn="ctr" eaLnBrk="0" hangingPunct="0">
              <a:defRPr/>
            </a:pPr>
            <a:endParaRPr lang="es-ES" sz="16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32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24803</TotalTime>
  <Words>2330</Words>
  <Application>Microsoft Office PowerPoint</Application>
  <PresentationFormat>Carta (216 x 279 mm)</PresentationFormat>
  <Paragraphs>535</Paragraphs>
  <Slides>31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6" baseType="lpstr">
      <vt:lpstr>Arial</vt:lpstr>
      <vt:lpstr>Calibri</vt:lpstr>
      <vt:lpstr>Courier New</vt:lpstr>
      <vt:lpstr>Open Sans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ESTADISTICAS</dc:creator>
  <cp:lastModifiedBy>USUARIO</cp:lastModifiedBy>
  <cp:revision>1880</cp:revision>
  <cp:lastPrinted>2020-03-03T19:29:02Z</cp:lastPrinted>
  <dcterms:created xsi:type="dcterms:W3CDTF">2006-03-16T17:13:08Z</dcterms:created>
  <dcterms:modified xsi:type="dcterms:W3CDTF">2025-03-06T19:28:55Z</dcterms:modified>
</cp:coreProperties>
</file>